
<file path=[Content_Types].xml><?xml version="1.0" encoding="utf-8"?>
<Types xmlns="http://schemas.openxmlformats.org/package/2006/content-types">
  <Default Extension="png" ContentType="image/png"/>
  <Default Extension="opdownload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528F"/>
    <a:srgbClr val="0E3A8A"/>
    <a:srgbClr val="003C7B"/>
    <a:srgbClr val="003D9E"/>
    <a:srgbClr val="00FF99"/>
    <a:srgbClr val="0C2B5F"/>
    <a:srgbClr val="04152F"/>
    <a:srgbClr val="1860BF"/>
    <a:srgbClr val="3A41CE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69" autoAdjust="0"/>
  </p:normalViewPr>
  <p:slideViewPr>
    <p:cSldViewPr>
      <p:cViewPr>
        <p:scale>
          <a:sx n="125" d="100"/>
          <a:sy n="125" d="100"/>
        </p:scale>
        <p:origin x="-1140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9FFF7A-D6DD-4652-A208-F0F0A94AA316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EBB6BF-2217-42CC-886E-CAFB56850933}">
      <dgm:prSet/>
      <dgm:spPr/>
      <dgm:t>
        <a:bodyPr/>
        <a:lstStyle/>
        <a:p>
          <a:pPr rtl="0"/>
          <a:r>
            <a:rPr lang="ru-RU" b="1" i="1" dirty="0" smtClean="0"/>
            <a:t>кафедра оптико-электронных средств контроля</a:t>
          </a:r>
          <a:endParaRPr lang="ru-RU" b="1" dirty="0"/>
        </a:p>
      </dgm:t>
    </dgm:pt>
    <dgm:pt modelId="{469786AF-93FC-446F-AA44-D06651B061C6}" type="parTrans" cxnId="{AF4701AC-791E-4BFA-820E-FC6F9198DE4C}">
      <dgm:prSet/>
      <dgm:spPr/>
      <dgm:t>
        <a:bodyPr/>
        <a:lstStyle/>
        <a:p>
          <a:endParaRPr lang="ru-RU"/>
        </a:p>
      </dgm:t>
    </dgm:pt>
    <dgm:pt modelId="{774FA471-76EA-451D-84BF-C60F24A594F6}" type="sibTrans" cxnId="{AF4701AC-791E-4BFA-820E-FC6F9198DE4C}">
      <dgm:prSet/>
      <dgm:spPr/>
      <dgm:t>
        <a:bodyPr/>
        <a:lstStyle/>
        <a:p>
          <a:endParaRPr lang="ru-RU"/>
        </a:p>
      </dgm:t>
    </dgm:pt>
    <dgm:pt modelId="{0F6D0BAF-4436-43DF-9B21-BD3AE6D7289D}" type="pres">
      <dgm:prSet presAssocID="{749FFF7A-D6DD-4652-A208-F0F0A94AA31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103672-1AD1-454E-B608-744F0A9C40B9}" type="pres">
      <dgm:prSet presAssocID="{1AEBB6BF-2217-42CC-886E-CAFB56850933}" presName="comp" presStyleCnt="0"/>
      <dgm:spPr/>
    </dgm:pt>
    <dgm:pt modelId="{6EA5A652-21E3-4E59-9038-5246E61D9116}" type="pres">
      <dgm:prSet presAssocID="{1AEBB6BF-2217-42CC-886E-CAFB56850933}" presName="box" presStyleLbl="node1" presStyleIdx="0" presStyleCnt="1"/>
      <dgm:spPr/>
      <dgm:t>
        <a:bodyPr/>
        <a:lstStyle/>
        <a:p>
          <a:endParaRPr lang="ru-RU"/>
        </a:p>
      </dgm:t>
    </dgm:pt>
    <dgm:pt modelId="{FA45CBFB-C3D6-4522-A217-7BCE6F62DDC4}" type="pres">
      <dgm:prSet presAssocID="{1AEBB6BF-2217-42CC-886E-CAFB56850933}" presName="img" presStyleLbl="fgImgPlace1" presStyleIdx="0" presStyleCnt="1" custScaleY="125000" custLinFactNeighborX="-4830"/>
      <dgm:spPr>
        <a:prstGeom prst="ellipse">
          <a:avLst/>
        </a:prstGeom>
        <a:blipFill>
          <a:blip xmlns:r="http://schemas.openxmlformats.org/officeDocument/2006/relationships" r:embed="rId1" cstate="print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1705CB44-75C0-46DE-93D9-B4717C018F00}" type="pres">
      <dgm:prSet presAssocID="{1AEBB6BF-2217-42CC-886E-CAFB56850933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4701AC-791E-4BFA-820E-FC6F9198DE4C}" srcId="{749FFF7A-D6DD-4652-A208-F0F0A94AA316}" destId="{1AEBB6BF-2217-42CC-886E-CAFB56850933}" srcOrd="0" destOrd="0" parTransId="{469786AF-93FC-446F-AA44-D06651B061C6}" sibTransId="{774FA471-76EA-451D-84BF-C60F24A594F6}"/>
    <dgm:cxn modelId="{EF0B3D49-5961-43F9-A6B2-B79B64F1B49D}" type="presOf" srcId="{749FFF7A-D6DD-4652-A208-F0F0A94AA316}" destId="{0F6D0BAF-4436-43DF-9B21-BD3AE6D7289D}" srcOrd="0" destOrd="0" presId="urn:microsoft.com/office/officeart/2005/8/layout/vList4"/>
    <dgm:cxn modelId="{C116279D-40EA-4DA1-BD0D-504887FECC4B}" type="presOf" srcId="{1AEBB6BF-2217-42CC-886E-CAFB56850933}" destId="{1705CB44-75C0-46DE-93D9-B4717C018F00}" srcOrd="1" destOrd="0" presId="urn:microsoft.com/office/officeart/2005/8/layout/vList4"/>
    <dgm:cxn modelId="{3AEEC7CA-7630-42E8-BE9D-0616ABE45051}" type="presOf" srcId="{1AEBB6BF-2217-42CC-886E-CAFB56850933}" destId="{6EA5A652-21E3-4E59-9038-5246E61D9116}" srcOrd="0" destOrd="0" presId="urn:microsoft.com/office/officeart/2005/8/layout/vList4"/>
    <dgm:cxn modelId="{81BD680F-1DF7-463F-A677-136E7FD4EE26}" type="presParOf" srcId="{0F6D0BAF-4436-43DF-9B21-BD3AE6D7289D}" destId="{0F103672-1AD1-454E-B608-744F0A9C40B9}" srcOrd="0" destOrd="0" presId="urn:microsoft.com/office/officeart/2005/8/layout/vList4"/>
    <dgm:cxn modelId="{C5B2E033-098D-4C29-8536-5509516670DE}" type="presParOf" srcId="{0F103672-1AD1-454E-B608-744F0A9C40B9}" destId="{6EA5A652-21E3-4E59-9038-5246E61D9116}" srcOrd="0" destOrd="0" presId="urn:microsoft.com/office/officeart/2005/8/layout/vList4"/>
    <dgm:cxn modelId="{8D6D87FD-CEA3-4044-A1EC-F0E50BD8BE2A}" type="presParOf" srcId="{0F103672-1AD1-454E-B608-744F0A9C40B9}" destId="{FA45CBFB-C3D6-4522-A217-7BCE6F62DDC4}" srcOrd="1" destOrd="0" presId="urn:microsoft.com/office/officeart/2005/8/layout/vList4"/>
    <dgm:cxn modelId="{94B6E2B9-2555-40D0-A6E6-75406E69C0B9}" type="presParOf" srcId="{0F103672-1AD1-454E-B608-744F0A9C40B9}" destId="{1705CB44-75C0-46DE-93D9-B4717C018F0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A39E9F-87EF-4E6F-879D-4F2ACFCC9406}" type="doc">
      <dgm:prSet loTypeId="urn:microsoft.com/office/officeart/2005/8/layout/vList4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E56A3866-3013-4E8B-953C-1DF1F337E679}">
      <dgm:prSet/>
      <dgm:spPr/>
      <dgm:t>
        <a:bodyPr/>
        <a:lstStyle/>
        <a:p>
          <a:pPr rtl="0"/>
          <a:r>
            <a:rPr lang="ru-RU" b="1" i="1" dirty="0" smtClean="0"/>
            <a:t>кафедра технических средств комплексного контроля ракетно-космических объектов</a:t>
          </a:r>
          <a:endParaRPr lang="ru-RU" b="1" dirty="0"/>
        </a:p>
      </dgm:t>
    </dgm:pt>
    <dgm:pt modelId="{7CF420EC-5BE4-440C-A1AA-97BCEF6EBD55}" type="parTrans" cxnId="{78D4E597-C6F6-45D9-9B60-3E250CDD78C6}">
      <dgm:prSet/>
      <dgm:spPr/>
      <dgm:t>
        <a:bodyPr/>
        <a:lstStyle/>
        <a:p>
          <a:endParaRPr lang="ru-RU"/>
        </a:p>
      </dgm:t>
    </dgm:pt>
    <dgm:pt modelId="{8738CE73-876E-4F66-9AA1-D7851B4FB6E7}" type="sibTrans" cxnId="{78D4E597-C6F6-45D9-9B60-3E250CDD78C6}">
      <dgm:prSet/>
      <dgm:spPr/>
      <dgm:t>
        <a:bodyPr/>
        <a:lstStyle/>
        <a:p>
          <a:endParaRPr lang="ru-RU"/>
        </a:p>
      </dgm:t>
    </dgm:pt>
    <dgm:pt modelId="{DD9F2A56-0299-47A8-97B1-6940707A513F}" type="pres">
      <dgm:prSet presAssocID="{FEA39E9F-87EF-4E6F-879D-4F2ACFCC940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7E1967-2721-44F3-94CE-9749421CBBDC}" type="pres">
      <dgm:prSet presAssocID="{E56A3866-3013-4E8B-953C-1DF1F337E679}" presName="comp" presStyleCnt="0"/>
      <dgm:spPr/>
    </dgm:pt>
    <dgm:pt modelId="{4BA9A016-894B-4C3F-A130-1AEFA01A73E3}" type="pres">
      <dgm:prSet presAssocID="{E56A3866-3013-4E8B-953C-1DF1F337E679}" presName="box" presStyleLbl="node1" presStyleIdx="0" presStyleCnt="1" custLinFactNeighborY="-6250"/>
      <dgm:spPr/>
      <dgm:t>
        <a:bodyPr/>
        <a:lstStyle/>
        <a:p>
          <a:endParaRPr lang="ru-RU"/>
        </a:p>
      </dgm:t>
    </dgm:pt>
    <dgm:pt modelId="{874784A0-1F5A-446E-B96E-8B640D75A4B4}" type="pres">
      <dgm:prSet presAssocID="{E56A3866-3013-4E8B-953C-1DF1F337E679}" presName="img" presStyleLbl="fgImgPlace1" presStyleIdx="0" presStyleCnt="1" custScaleY="125000"/>
      <dgm:spPr>
        <a:prstGeom prst="ellipse">
          <a:avLst/>
        </a:prstGeom>
        <a:blipFill>
          <a:blip xmlns:r="http://schemas.openxmlformats.org/officeDocument/2006/relationships" r:embed="rId1" cstate="print">
            <a:duotone>
              <a:schemeClr val="accent1">
                <a:alpha val="90000"/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alpha val="90000"/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ru-RU"/>
        </a:p>
      </dgm:t>
    </dgm:pt>
    <dgm:pt modelId="{E8FB1C48-8111-4208-8AA2-673870C4F455}" type="pres">
      <dgm:prSet presAssocID="{E56A3866-3013-4E8B-953C-1DF1F337E679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D4E597-C6F6-45D9-9B60-3E250CDD78C6}" srcId="{FEA39E9F-87EF-4E6F-879D-4F2ACFCC9406}" destId="{E56A3866-3013-4E8B-953C-1DF1F337E679}" srcOrd="0" destOrd="0" parTransId="{7CF420EC-5BE4-440C-A1AA-97BCEF6EBD55}" sibTransId="{8738CE73-876E-4F66-9AA1-D7851B4FB6E7}"/>
    <dgm:cxn modelId="{6C5D6F9F-231C-4E00-8E48-6039F5FB334D}" type="presOf" srcId="{E56A3866-3013-4E8B-953C-1DF1F337E679}" destId="{E8FB1C48-8111-4208-8AA2-673870C4F455}" srcOrd="1" destOrd="0" presId="urn:microsoft.com/office/officeart/2005/8/layout/vList4"/>
    <dgm:cxn modelId="{AC429A98-FA5F-4287-8E17-DE6E0891C16F}" type="presOf" srcId="{FEA39E9F-87EF-4E6F-879D-4F2ACFCC9406}" destId="{DD9F2A56-0299-47A8-97B1-6940707A513F}" srcOrd="0" destOrd="0" presId="urn:microsoft.com/office/officeart/2005/8/layout/vList4"/>
    <dgm:cxn modelId="{1246C6E4-410E-4C89-A0BE-1B1BD0DFE67D}" type="presOf" srcId="{E56A3866-3013-4E8B-953C-1DF1F337E679}" destId="{4BA9A016-894B-4C3F-A130-1AEFA01A73E3}" srcOrd="0" destOrd="0" presId="urn:microsoft.com/office/officeart/2005/8/layout/vList4"/>
    <dgm:cxn modelId="{FE32BEF4-AF24-4037-A03E-126D4050F08C}" type="presParOf" srcId="{DD9F2A56-0299-47A8-97B1-6940707A513F}" destId="{5B7E1967-2721-44F3-94CE-9749421CBBDC}" srcOrd="0" destOrd="0" presId="urn:microsoft.com/office/officeart/2005/8/layout/vList4"/>
    <dgm:cxn modelId="{769FC5E0-EF89-4244-AEF7-E085395E92B8}" type="presParOf" srcId="{5B7E1967-2721-44F3-94CE-9749421CBBDC}" destId="{4BA9A016-894B-4C3F-A130-1AEFA01A73E3}" srcOrd="0" destOrd="0" presId="urn:microsoft.com/office/officeart/2005/8/layout/vList4"/>
    <dgm:cxn modelId="{B1B088E3-E4AE-478B-8CFA-568C8A949BB7}" type="presParOf" srcId="{5B7E1967-2721-44F3-94CE-9749421CBBDC}" destId="{874784A0-1F5A-446E-B96E-8B640D75A4B4}" srcOrd="1" destOrd="0" presId="urn:microsoft.com/office/officeart/2005/8/layout/vList4"/>
    <dgm:cxn modelId="{C1967187-51EE-4066-B331-EC1528CA56D0}" type="presParOf" srcId="{5B7E1967-2721-44F3-94CE-9749421CBBDC}" destId="{E8FB1C48-8111-4208-8AA2-673870C4F45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6C1E51-2ED4-40D7-B50D-BF8098FBD399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EA5B35-3DA6-411F-A5C2-A4AE7CD14FAC}">
      <dgm:prSet/>
      <dgm:spPr/>
      <dgm:t>
        <a:bodyPr/>
        <a:lstStyle/>
        <a:p>
          <a:pPr rtl="0"/>
          <a:r>
            <a:rPr lang="ru-RU" b="1" i="1" dirty="0" smtClean="0"/>
            <a:t>кафедра космического радиоэлектронного контроля</a:t>
          </a:r>
          <a:endParaRPr lang="ru-RU" b="1" dirty="0"/>
        </a:p>
      </dgm:t>
    </dgm:pt>
    <dgm:pt modelId="{BFD259D5-5CD6-4851-BF9F-6F1B052F2116}" type="sibTrans" cxnId="{7B5781BD-18BB-4AB9-A375-94A012C2A726}">
      <dgm:prSet/>
      <dgm:spPr/>
      <dgm:t>
        <a:bodyPr/>
        <a:lstStyle/>
        <a:p>
          <a:endParaRPr lang="ru-RU"/>
        </a:p>
      </dgm:t>
    </dgm:pt>
    <dgm:pt modelId="{AA76EAE2-0CFA-40EF-B4D5-0740CC38CF64}" type="parTrans" cxnId="{7B5781BD-18BB-4AB9-A375-94A012C2A726}">
      <dgm:prSet/>
      <dgm:spPr/>
      <dgm:t>
        <a:bodyPr/>
        <a:lstStyle/>
        <a:p>
          <a:endParaRPr lang="ru-RU"/>
        </a:p>
      </dgm:t>
    </dgm:pt>
    <dgm:pt modelId="{9109186B-1ACE-45DC-9AEC-16C9EFF1901D}" type="pres">
      <dgm:prSet presAssocID="{CA6C1E51-2ED4-40D7-B50D-BF8098FBD39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C46ACF-7979-4B81-B220-9BD1E218F1CF}" type="pres">
      <dgm:prSet presAssocID="{82EA5B35-3DA6-411F-A5C2-A4AE7CD14FAC}" presName="comp" presStyleCnt="0"/>
      <dgm:spPr/>
    </dgm:pt>
    <dgm:pt modelId="{856D75D2-0D0F-4DF0-AD6E-AE1859E06274}" type="pres">
      <dgm:prSet presAssocID="{82EA5B35-3DA6-411F-A5C2-A4AE7CD14FAC}" presName="box" presStyleLbl="node1" presStyleIdx="0" presStyleCnt="1"/>
      <dgm:spPr/>
      <dgm:t>
        <a:bodyPr/>
        <a:lstStyle/>
        <a:p>
          <a:endParaRPr lang="ru-RU"/>
        </a:p>
      </dgm:t>
    </dgm:pt>
    <dgm:pt modelId="{793A3E71-6215-411F-949D-04D2051721A7}" type="pres">
      <dgm:prSet presAssocID="{82EA5B35-3DA6-411F-A5C2-A4AE7CD14FAC}" presName="img" presStyleLbl="fgImgPlace1" presStyleIdx="0" presStyleCnt="1" custScaleY="125000"/>
      <dgm:spPr>
        <a:prstGeom prst="ellipse">
          <a:avLst/>
        </a:prstGeom>
        <a:blipFill>
          <a:blip xmlns:r="http://schemas.openxmlformats.org/officeDocument/2006/relationships" r:embed="rId1" cstate="print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ru-RU"/>
        </a:p>
      </dgm:t>
    </dgm:pt>
    <dgm:pt modelId="{F7BE66F1-E391-4D5D-B953-85891AEDB2F4}" type="pres">
      <dgm:prSet presAssocID="{82EA5B35-3DA6-411F-A5C2-A4AE7CD14FAC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5781BD-18BB-4AB9-A375-94A012C2A726}" srcId="{CA6C1E51-2ED4-40D7-B50D-BF8098FBD399}" destId="{82EA5B35-3DA6-411F-A5C2-A4AE7CD14FAC}" srcOrd="0" destOrd="0" parTransId="{AA76EAE2-0CFA-40EF-B4D5-0740CC38CF64}" sibTransId="{BFD259D5-5CD6-4851-BF9F-6F1B052F2116}"/>
    <dgm:cxn modelId="{AC25C607-C636-44E4-AABD-23752B30FF3F}" type="presOf" srcId="{82EA5B35-3DA6-411F-A5C2-A4AE7CD14FAC}" destId="{856D75D2-0D0F-4DF0-AD6E-AE1859E06274}" srcOrd="0" destOrd="0" presId="urn:microsoft.com/office/officeart/2005/8/layout/vList4"/>
    <dgm:cxn modelId="{F71988A3-0C80-47A7-B708-258CC99402AD}" type="presOf" srcId="{82EA5B35-3DA6-411F-A5C2-A4AE7CD14FAC}" destId="{F7BE66F1-E391-4D5D-B953-85891AEDB2F4}" srcOrd="1" destOrd="0" presId="urn:microsoft.com/office/officeart/2005/8/layout/vList4"/>
    <dgm:cxn modelId="{89A18928-CF19-4E5F-8D6C-8E9A9498BF87}" type="presOf" srcId="{CA6C1E51-2ED4-40D7-B50D-BF8098FBD399}" destId="{9109186B-1ACE-45DC-9AEC-16C9EFF1901D}" srcOrd="0" destOrd="0" presId="urn:microsoft.com/office/officeart/2005/8/layout/vList4"/>
    <dgm:cxn modelId="{573391F8-523C-434B-9266-C116883EA67F}" type="presParOf" srcId="{9109186B-1ACE-45DC-9AEC-16C9EFF1901D}" destId="{9CC46ACF-7979-4B81-B220-9BD1E218F1CF}" srcOrd="0" destOrd="0" presId="urn:microsoft.com/office/officeart/2005/8/layout/vList4"/>
    <dgm:cxn modelId="{05146A0E-2E3F-4855-AE27-D0685EBEDD16}" type="presParOf" srcId="{9CC46ACF-7979-4B81-B220-9BD1E218F1CF}" destId="{856D75D2-0D0F-4DF0-AD6E-AE1859E06274}" srcOrd="0" destOrd="0" presId="urn:microsoft.com/office/officeart/2005/8/layout/vList4"/>
    <dgm:cxn modelId="{2C909B38-833A-49F7-AE96-7C0FE60F41AE}" type="presParOf" srcId="{9CC46ACF-7979-4B81-B220-9BD1E218F1CF}" destId="{793A3E71-6215-411F-949D-04D2051721A7}" srcOrd="1" destOrd="0" presId="urn:microsoft.com/office/officeart/2005/8/layout/vList4"/>
    <dgm:cxn modelId="{26F38B6E-4652-4451-9D88-36051CDFBAC3}" type="presParOf" srcId="{9CC46ACF-7979-4B81-B220-9BD1E218F1CF}" destId="{F7BE66F1-E391-4D5D-B953-85891AEDB2F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7ACC81-02CD-4F47-8D39-D6381CD887B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C0B4B2-2ED0-4358-9E63-26237D324CD1}">
      <dgm:prSet/>
      <dgm:spPr/>
      <dgm:t>
        <a:bodyPr/>
        <a:lstStyle/>
        <a:p>
          <a:pPr rtl="0"/>
          <a:r>
            <a:rPr lang="ru-RU" b="1" i="1" dirty="0" smtClean="0"/>
            <a:t>кафедра технологий и средств геофизического обеспечения</a:t>
          </a:r>
          <a:endParaRPr lang="ru-RU" b="1" dirty="0"/>
        </a:p>
      </dgm:t>
    </dgm:pt>
    <dgm:pt modelId="{F9F2C3DE-FC7E-4FDA-ADF8-D261360A1193}" type="parTrans" cxnId="{4B805012-1D0A-4C20-92D3-85572282AC03}">
      <dgm:prSet/>
      <dgm:spPr/>
      <dgm:t>
        <a:bodyPr/>
        <a:lstStyle/>
        <a:p>
          <a:endParaRPr lang="ru-RU"/>
        </a:p>
      </dgm:t>
    </dgm:pt>
    <dgm:pt modelId="{95315BC9-BA03-47DB-AA67-63502895FC80}" type="sibTrans" cxnId="{4B805012-1D0A-4C20-92D3-85572282AC03}">
      <dgm:prSet/>
      <dgm:spPr/>
      <dgm:t>
        <a:bodyPr/>
        <a:lstStyle/>
        <a:p>
          <a:endParaRPr lang="ru-RU"/>
        </a:p>
      </dgm:t>
    </dgm:pt>
    <dgm:pt modelId="{633AB0B5-BE96-4E34-A850-24F2BB37C063}" type="pres">
      <dgm:prSet presAssocID="{6D7ACC81-02CD-4F47-8D39-D6381CD887B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B5E0E1-C5D6-456C-AE79-A295A9C224DA}" type="pres">
      <dgm:prSet presAssocID="{E0C0B4B2-2ED0-4358-9E63-26237D324CD1}" presName="comp" presStyleCnt="0"/>
      <dgm:spPr/>
    </dgm:pt>
    <dgm:pt modelId="{D4EAF59B-A9A6-4FC8-B5A0-479E7D687CC9}" type="pres">
      <dgm:prSet presAssocID="{E0C0B4B2-2ED0-4358-9E63-26237D324CD1}" presName="box" presStyleLbl="node1" presStyleIdx="0" presStyleCnt="1" custLinFactNeighborY="5659"/>
      <dgm:spPr/>
      <dgm:t>
        <a:bodyPr/>
        <a:lstStyle/>
        <a:p>
          <a:endParaRPr lang="ru-RU"/>
        </a:p>
      </dgm:t>
    </dgm:pt>
    <dgm:pt modelId="{ADED0E5B-9B52-44D3-B063-876FFF117C61}" type="pres">
      <dgm:prSet presAssocID="{E0C0B4B2-2ED0-4358-9E63-26237D324CD1}" presName="img" presStyleLbl="fgImgPlace1" presStyleIdx="0" presStyleCnt="1" custScaleY="125000"/>
      <dgm:spPr>
        <a:prstGeom prst="ellipse">
          <a:avLst/>
        </a:prstGeom>
        <a:blipFill>
          <a:blip xmlns:r="http://schemas.openxmlformats.org/officeDocument/2006/relationships" r:embed="rId1" cstate="print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  <dgm:pt modelId="{0B81B7F1-9F85-4E3B-9787-1BF30E412108}" type="pres">
      <dgm:prSet presAssocID="{E0C0B4B2-2ED0-4358-9E63-26237D324CD1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206F38-420F-411A-B93F-3E20F9238602}" type="presOf" srcId="{6D7ACC81-02CD-4F47-8D39-D6381CD887B2}" destId="{633AB0B5-BE96-4E34-A850-24F2BB37C063}" srcOrd="0" destOrd="0" presId="urn:microsoft.com/office/officeart/2005/8/layout/vList4"/>
    <dgm:cxn modelId="{8D3A805F-5549-4260-9DFA-AF3DAD3B269C}" type="presOf" srcId="{E0C0B4B2-2ED0-4358-9E63-26237D324CD1}" destId="{0B81B7F1-9F85-4E3B-9787-1BF30E412108}" srcOrd="1" destOrd="0" presId="urn:microsoft.com/office/officeart/2005/8/layout/vList4"/>
    <dgm:cxn modelId="{4B805012-1D0A-4C20-92D3-85572282AC03}" srcId="{6D7ACC81-02CD-4F47-8D39-D6381CD887B2}" destId="{E0C0B4B2-2ED0-4358-9E63-26237D324CD1}" srcOrd="0" destOrd="0" parTransId="{F9F2C3DE-FC7E-4FDA-ADF8-D261360A1193}" sibTransId="{95315BC9-BA03-47DB-AA67-63502895FC80}"/>
    <dgm:cxn modelId="{D23617DB-73AD-41C1-93DA-90F90144CA37}" type="presOf" srcId="{E0C0B4B2-2ED0-4358-9E63-26237D324CD1}" destId="{D4EAF59B-A9A6-4FC8-B5A0-479E7D687CC9}" srcOrd="0" destOrd="0" presId="urn:microsoft.com/office/officeart/2005/8/layout/vList4"/>
    <dgm:cxn modelId="{51BECFE2-8AA4-409F-A487-83E3678AFDEA}" type="presParOf" srcId="{633AB0B5-BE96-4E34-A850-24F2BB37C063}" destId="{C8B5E0E1-C5D6-456C-AE79-A295A9C224DA}" srcOrd="0" destOrd="0" presId="urn:microsoft.com/office/officeart/2005/8/layout/vList4"/>
    <dgm:cxn modelId="{B07DE9E6-7E93-4CAD-A8B6-FEA8DF2FAAB0}" type="presParOf" srcId="{C8B5E0E1-C5D6-456C-AE79-A295A9C224DA}" destId="{D4EAF59B-A9A6-4FC8-B5A0-479E7D687CC9}" srcOrd="0" destOrd="0" presId="urn:microsoft.com/office/officeart/2005/8/layout/vList4"/>
    <dgm:cxn modelId="{CD29A78B-43D4-4CD2-960E-109A3143B5AA}" type="presParOf" srcId="{C8B5E0E1-C5D6-456C-AE79-A295A9C224DA}" destId="{ADED0E5B-9B52-44D3-B063-876FFF117C61}" srcOrd="1" destOrd="0" presId="urn:microsoft.com/office/officeart/2005/8/layout/vList4"/>
    <dgm:cxn modelId="{1E57BDE0-9577-4E46-A732-945A272F2382}" type="presParOf" srcId="{C8B5E0E1-C5D6-456C-AE79-A295A9C224DA}" destId="{0B81B7F1-9F85-4E3B-9787-1BF30E41210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A5A652-21E3-4E59-9038-5246E61D9116}">
      <dsp:nvSpPr>
        <dsp:cNvPr id="0" name=""/>
        <dsp:cNvSpPr/>
      </dsp:nvSpPr>
      <dsp:spPr>
        <a:xfrm>
          <a:off x="0" y="0"/>
          <a:ext cx="4968552" cy="1200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/>
            <a:t>кафедра оптико-электронных средств контроля</a:t>
          </a:r>
          <a:endParaRPr lang="ru-RU" sz="2400" b="1" kern="1200" dirty="0"/>
        </a:p>
      </dsp:txBody>
      <dsp:txXfrm>
        <a:off x="1113712" y="0"/>
        <a:ext cx="3854839" cy="1200023"/>
      </dsp:txXfrm>
    </dsp:sp>
    <dsp:sp modelId="{FA45CBFB-C3D6-4522-A217-7BCE6F62DDC4}">
      <dsp:nvSpPr>
        <dsp:cNvPr id="0" name=""/>
        <dsp:cNvSpPr/>
      </dsp:nvSpPr>
      <dsp:spPr>
        <a:xfrm>
          <a:off x="72006" y="0"/>
          <a:ext cx="993710" cy="1200023"/>
        </a:xfrm>
        <a:prstGeom prst="ellipse">
          <a:avLst/>
        </a:prstGeom>
        <a:blipFill>
          <a:blip xmlns:r="http://schemas.openxmlformats.org/officeDocument/2006/relationships" r:embed="rId1" cstate="print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A9A016-894B-4C3F-A130-1AEFA01A73E3}">
      <dsp:nvSpPr>
        <dsp:cNvPr id="0" name=""/>
        <dsp:cNvSpPr/>
      </dsp:nvSpPr>
      <dsp:spPr>
        <a:xfrm>
          <a:off x="0" y="0"/>
          <a:ext cx="4968552" cy="115212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/>
            <a:t>кафедра технических средств комплексного контроля ракетно-космических объектов</a:t>
          </a:r>
          <a:endParaRPr lang="ru-RU" sz="2000" b="1" kern="1200" dirty="0"/>
        </a:p>
      </dsp:txBody>
      <dsp:txXfrm>
        <a:off x="1108923" y="0"/>
        <a:ext cx="3859628" cy="1152128"/>
      </dsp:txXfrm>
    </dsp:sp>
    <dsp:sp modelId="{874784A0-1F5A-446E-B96E-8B640D75A4B4}">
      <dsp:nvSpPr>
        <dsp:cNvPr id="0" name=""/>
        <dsp:cNvSpPr/>
      </dsp:nvSpPr>
      <dsp:spPr>
        <a:xfrm>
          <a:off x="115212" y="0"/>
          <a:ext cx="993710" cy="1152128"/>
        </a:xfrm>
        <a:prstGeom prst="ellipse">
          <a:avLst/>
        </a:prstGeom>
        <a:blipFill>
          <a:blip xmlns:r="http://schemas.openxmlformats.org/officeDocument/2006/relationships" r:embed="rId1" cstate="print">
            <a:duotone>
              <a:schemeClr val="accent1">
                <a:alpha val="90000"/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alpha val="90000"/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D75D2-0D0F-4DF0-AD6E-AE1859E06274}">
      <dsp:nvSpPr>
        <dsp:cNvPr id="0" name=""/>
        <dsp:cNvSpPr/>
      </dsp:nvSpPr>
      <dsp:spPr>
        <a:xfrm>
          <a:off x="0" y="0"/>
          <a:ext cx="4968552" cy="12482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 smtClean="0"/>
            <a:t>кафедра космического радиоэлектронного контроля</a:t>
          </a:r>
          <a:endParaRPr lang="ru-RU" sz="2500" b="1" kern="1200" dirty="0"/>
        </a:p>
      </dsp:txBody>
      <dsp:txXfrm>
        <a:off x="1118535" y="0"/>
        <a:ext cx="3850016" cy="1248249"/>
      </dsp:txXfrm>
    </dsp:sp>
    <dsp:sp modelId="{793A3E71-6215-411F-949D-04D2051721A7}">
      <dsp:nvSpPr>
        <dsp:cNvPr id="0" name=""/>
        <dsp:cNvSpPr/>
      </dsp:nvSpPr>
      <dsp:spPr>
        <a:xfrm>
          <a:off x="124824" y="0"/>
          <a:ext cx="993710" cy="1248249"/>
        </a:xfrm>
        <a:prstGeom prst="ellipse">
          <a:avLst/>
        </a:prstGeom>
        <a:blipFill>
          <a:blip xmlns:r="http://schemas.openxmlformats.org/officeDocument/2006/relationships" r:embed="rId1" cstate="print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EAF59B-A9A6-4FC8-B5A0-479E7D687CC9}">
      <dsp:nvSpPr>
        <dsp:cNvPr id="0" name=""/>
        <dsp:cNvSpPr/>
      </dsp:nvSpPr>
      <dsp:spPr>
        <a:xfrm>
          <a:off x="0" y="0"/>
          <a:ext cx="4968552" cy="1272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 smtClean="0"/>
            <a:t>кафедра технологий и средств геофизического обеспечения</a:t>
          </a:r>
          <a:endParaRPr lang="ru-RU" sz="2500" b="1" kern="1200" dirty="0"/>
        </a:p>
      </dsp:txBody>
      <dsp:txXfrm>
        <a:off x="1120946" y="0"/>
        <a:ext cx="3847605" cy="1272362"/>
      </dsp:txXfrm>
    </dsp:sp>
    <dsp:sp modelId="{ADED0E5B-9B52-44D3-B063-876FFF117C61}">
      <dsp:nvSpPr>
        <dsp:cNvPr id="0" name=""/>
        <dsp:cNvSpPr/>
      </dsp:nvSpPr>
      <dsp:spPr>
        <a:xfrm>
          <a:off x="127236" y="0"/>
          <a:ext cx="993710" cy="1272362"/>
        </a:xfrm>
        <a:prstGeom prst="ellipse">
          <a:avLst/>
        </a:prstGeom>
        <a:blipFill>
          <a:blip xmlns:r="http://schemas.openxmlformats.org/officeDocument/2006/relationships" r:embed="rId1" cstate="print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83A12-544C-433A-BE0C-D30729AD3479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0181A-6D4E-45B0-8D74-16F06AB25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870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10181A-6D4E-45B0-8D74-16F06AB25AB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07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29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87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640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64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056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741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45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53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677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388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487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81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7.jpg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image" Target="../media/image12.png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opdownload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17" Type="http://schemas.openxmlformats.org/officeDocument/2006/relationships/image" Target="../media/image44.jpg"/><Relationship Id="rId2" Type="http://schemas.openxmlformats.org/officeDocument/2006/relationships/image" Target="../media/image29.jpeg"/><Relationship Id="rId16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5" Type="http://schemas.openxmlformats.org/officeDocument/2006/relationships/image" Target="../media/image42.jp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Relationship Id="rId1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672" y="-24416"/>
            <a:ext cx="12192000" cy="688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26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8532" y="2490639"/>
            <a:ext cx="6839918" cy="5129939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74"/>
            <a:ext cx="4403340" cy="2935560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51710"/>
            <a:ext cx="4854327" cy="3236218"/>
          </a:xfrm>
          <a:prstGeom prst="round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645024"/>
            <a:ext cx="4819464" cy="3212976"/>
          </a:xfrm>
          <a:prstGeom prst="round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5063202" y="94739"/>
            <a:ext cx="3960440" cy="457150"/>
          </a:xfrm>
          <a:prstGeom prst="roundRect">
            <a:avLst/>
          </a:prstGeom>
          <a:solidFill>
            <a:srgbClr val="14528F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Выпускник академии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86908" y="1606146"/>
            <a:ext cx="3960440" cy="528316"/>
          </a:xfrm>
          <a:prstGeom prst="roundRect">
            <a:avLst/>
          </a:prstGeom>
          <a:solidFill>
            <a:srgbClr val="1452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</a:rPr>
              <a:t>Инженерные, командные</a:t>
            </a:r>
          </a:p>
          <a:p>
            <a:pPr algn="ctr"/>
            <a:r>
              <a:rPr lang="ru-RU" b="1" i="1" dirty="0">
                <a:solidFill>
                  <a:schemeClr val="bg1"/>
                </a:solidFill>
              </a:rPr>
              <a:t> и научные должности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63202" y="644828"/>
            <a:ext cx="3960440" cy="868379"/>
          </a:xfrm>
          <a:prstGeom prst="roundRect">
            <a:avLst/>
          </a:prstGeom>
          <a:solidFill>
            <a:srgbClr val="1452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</a:rPr>
              <a:t>Служба в частях ВС РФ </a:t>
            </a:r>
          </a:p>
          <a:p>
            <a:pPr algn="ctr"/>
            <a:r>
              <a:rPr lang="ru-RU" b="1" i="1" dirty="0">
                <a:solidFill>
                  <a:schemeClr val="bg1"/>
                </a:solidFill>
              </a:rPr>
              <a:t>и научно-исследовательских учреждениях МО РФ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86908" y="2226481"/>
            <a:ext cx="3960440" cy="528316"/>
          </a:xfrm>
          <a:prstGeom prst="roundRect">
            <a:avLst/>
          </a:prstGeom>
          <a:solidFill>
            <a:srgbClr val="1452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</a:rPr>
              <a:t>Денежное довольствие </a:t>
            </a:r>
          </a:p>
          <a:p>
            <a:pPr algn="ctr"/>
            <a:r>
              <a:rPr lang="ru-RU" b="1" i="1" dirty="0">
                <a:solidFill>
                  <a:schemeClr val="bg1"/>
                </a:solidFill>
              </a:rPr>
              <a:t>от 60-90 </a:t>
            </a:r>
            <a:r>
              <a:rPr lang="ru-RU" b="1" i="1">
                <a:solidFill>
                  <a:schemeClr val="bg1"/>
                </a:solidFill>
              </a:rPr>
              <a:t>тысяч рублей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86908" y="2830562"/>
            <a:ext cx="3960440" cy="860646"/>
          </a:xfrm>
          <a:prstGeom prst="roundRect">
            <a:avLst/>
          </a:prstGeom>
          <a:solidFill>
            <a:srgbClr val="1452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</a:rPr>
              <a:t>Продолжение обучения </a:t>
            </a:r>
          </a:p>
          <a:p>
            <a:pPr algn="ctr"/>
            <a:r>
              <a:rPr lang="ru-RU" b="1" i="1" dirty="0">
                <a:solidFill>
                  <a:schemeClr val="bg1"/>
                </a:solidFill>
              </a:rPr>
              <a:t>в аспирантуре любого политехнического ВУЗа  страны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06088" y="3781935"/>
            <a:ext cx="3960440" cy="576064"/>
          </a:xfrm>
          <a:prstGeom prst="roundRect">
            <a:avLst/>
          </a:prstGeom>
          <a:solidFill>
            <a:srgbClr val="1452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</a:rPr>
              <a:t>Зачет срока обучения за стаж военной службы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06088" y="4455668"/>
            <a:ext cx="3960440" cy="677648"/>
          </a:xfrm>
          <a:prstGeom prst="roundRect">
            <a:avLst/>
          </a:prstGeom>
          <a:solidFill>
            <a:srgbClr val="1452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</a:rPr>
              <a:t>Обеспечение жильём и участие в программе «Военная ипотека»</a:t>
            </a:r>
          </a:p>
        </p:txBody>
      </p:sp>
    </p:spTree>
    <p:extLst>
      <p:ext uri="{BB962C8B-B14F-4D97-AF65-F5344CB8AC3E}">
        <p14:creationId xmlns:p14="http://schemas.microsoft.com/office/powerpoint/2010/main" val="235387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2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672" y="-24416"/>
            <a:ext cx="12192000" cy="68824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1560" y="116632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>
                <a:solidFill>
                  <a:srgbClr val="FFFF00"/>
                </a:solidFill>
              </a:rPr>
              <a:t>55 кафедра</a:t>
            </a:r>
            <a:r>
              <a:rPr lang="ru-RU" sz="2800" b="1" i="1" dirty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космического радиоэлектронного контроля</a:t>
            </a:r>
          </a:p>
        </p:txBody>
      </p:sp>
      <p:pic>
        <p:nvPicPr>
          <p:cNvPr id="5" name="Picture 2" descr="H:\Медиа на агитацию\qr-code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420" y="4937531"/>
            <a:ext cx="15621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228184" y="3602592"/>
            <a:ext cx="34317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bg1"/>
                </a:solidFill>
              </a:rPr>
              <a:t>капитан </a:t>
            </a:r>
          </a:p>
          <a:p>
            <a:pPr algn="ctr"/>
            <a:r>
              <a:rPr lang="ru-RU" sz="2000" b="1" i="1" dirty="0">
                <a:solidFill>
                  <a:schemeClr val="bg1"/>
                </a:solidFill>
              </a:rPr>
              <a:t>БЕЛИХИН </a:t>
            </a:r>
          </a:p>
          <a:p>
            <a:pPr algn="ctr"/>
            <a:r>
              <a:rPr lang="ru-RU" sz="2000" b="1" i="1" dirty="0">
                <a:solidFill>
                  <a:schemeClr val="bg1"/>
                </a:solidFill>
              </a:rPr>
              <a:t>Евгений Николаевич</a:t>
            </a:r>
          </a:p>
          <a:p>
            <a:pPr algn="ctr"/>
            <a:r>
              <a:rPr lang="ru-RU" sz="2000" b="1" i="1" dirty="0">
                <a:solidFill>
                  <a:schemeClr val="bg1"/>
                </a:solidFill>
              </a:rPr>
              <a:t>+7 (981) 731-58-80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4BDE8E7-49AF-4F88-BB72-32D4DB4C5C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902" y="4986832"/>
            <a:ext cx="1460259" cy="14634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228184" y="2996952"/>
            <a:ext cx="3431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/>
                </a:solidFill>
              </a:rPr>
              <a:t>канцелярия кафедры</a:t>
            </a:r>
          </a:p>
          <a:p>
            <a:pPr algn="ctr"/>
            <a:r>
              <a:rPr lang="ru-RU" sz="2000" b="1" i="1" dirty="0" smtClean="0">
                <a:solidFill>
                  <a:schemeClr val="bg1"/>
                </a:solidFill>
              </a:rPr>
              <a:t>+7 (925) 189-36-97</a:t>
            </a:r>
            <a:endParaRPr lang="ru-RU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35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23717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-315416"/>
            <a:ext cx="8460431" cy="872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518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335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9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3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" y="0"/>
            <a:ext cx="9217973" cy="67905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33" y="2420888"/>
            <a:ext cx="2084605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2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2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0.36632 -0.00532 " pathEditMode="relative" rAng="0" ptsTypes="AA">
                                      <p:cBhvr>
                                        <p:cTn id="8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16" y="-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8" y="1800076"/>
            <a:ext cx="3412896" cy="3384376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82862449"/>
              </p:ext>
            </p:extLst>
          </p:nvPr>
        </p:nvGraphicFramePr>
        <p:xfrm>
          <a:off x="3779912" y="1124744"/>
          <a:ext cx="4968552" cy="120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90851576"/>
              </p:ext>
            </p:extLst>
          </p:nvPr>
        </p:nvGraphicFramePr>
        <p:xfrm>
          <a:off x="3779912" y="2420888"/>
          <a:ext cx="4968552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852085004"/>
              </p:ext>
            </p:extLst>
          </p:nvPr>
        </p:nvGraphicFramePr>
        <p:xfrm>
          <a:off x="3779912" y="3645024"/>
          <a:ext cx="4968552" cy="1248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097698739"/>
              </p:ext>
            </p:extLst>
          </p:nvPr>
        </p:nvGraphicFramePr>
        <p:xfrm>
          <a:off x="3779912" y="4941168"/>
          <a:ext cx="4968552" cy="127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20" name="Picture 3" descr="X:\16. Агитация\2023-2024\Медиа на агитацию\Основные презентации\55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3645024"/>
            <a:ext cx="1248817" cy="124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82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93A3E71-6215-411F-949D-04D2051721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graphicEl>
                                              <a:dgm id="{793A3E71-6215-411F-949D-04D2051721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graphicEl>
                                              <a:dgm id="{793A3E71-6215-411F-949D-04D2051721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56D75D2-0D0F-4DF0-AD6E-AE1859E06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graphicEl>
                                              <a:dgm id="{856D75D2-0D0F-4DF0-AD6E-AE1859E06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graphicEl>
                                              <a:dgm id="{856D75D2-0D0F-4DF0-AD6E-AE1859E06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800" fill="hold"/>
                                        <p:tgtEl>
                                          <p:spTgt spid="9">
                                            <p:graphicEl>
                                              <a:dgm id="{793A3E71-6215-411F-949D-04D2051721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4152F"/>
                                      </p:to>
                                    </p:animClr>
                                    <p:set>
                                      <p:cBhvr>
                                        <p:cTn id="35" dur="1800" fill="hold"/>
                                        <p:tgtEl>
                                          <p:spTgt spid="9">
                                            <p:graphicEl>
                                              <a:dgm id="{793A3E71-6215-411F-949D-04D2051721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800" fill="hold"/>
                                        <p:tgtEl>
                                          <p:spTgt spid="9">
                                            <p:graphicEl>
                                              <a:dgm id="{793A3E71-6215-411F-949D-04D2051721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9">
                                            <p:graphicEl>
                                              <a:dgm id="{856D75D2-0D0F-4DF0-AD6E-AE1859E06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4152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9">
                                            <p:graphicEl>
                                              <a:dgm id="{856D75D2-0D0F-4DF0-AD6E-AE1859E06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9">
                                            <p:graphicEl>
                                              <a:dgm id="{856D75D2-0D0F-4DF0-AD6E-AE1859E06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8" grpId="0">
        <p:bldAsOne/>
      </p:bldGraphic>
      <p:bldGraphic spid="9" grpId="0">
        <p:bldSub>
          <a:bldDgm/>
        </p:bldSub>
      </p:bldGraphic>
      <p:bldGraphic spid="9" grpId="1">
        <p:bldSub>
          <a:bldDgm/>
        </p:bldSub>
      </p:bldGraphic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роцесс 4"/>
          <p:cNvSpPr/>
          <p:nvPr/>
        </p:nvSpPr>
        <p:spPr>
          <a:xfrm>
            <a:off x="6372200" y="4725144"/>
            <a:ext cx="2664296" cy="1440160"/>
          </a:xfrm>
          <a:prstGeom prst="flowChartProces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>
                <a:solidFill>
                  <a:srgbClr val="FFFF00"/>
                </a:solidFill>
              </a:rPr>
              <a:t>55 кафедра</a:t>
            </a:r>
            <a:r>
              <a:rPr lang="ru-RU" sz="2000" b="1" i="1" dirty="0">
                <a:solidFill>
                  <a:srgbClr val="FFFF00"/>
                </a:solidFill>
              </a:rPr>
              <a:t> космического радиоэлектронного контроля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95536" y="1772816"/>
            <a:ext cx="5544615" cy="2340260"/>
          </a:xfrm>
          <a:prstGeom prst="flowChartAlternateProcess">
            <a:avLst/>
          </a:prstGeom>
          <a:solidFill>
            <a:srgbClr val="003D9E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осуществляет подготовку </a:t>
            </a:r>
            <a:r>
              <a:rPr lang="ru-RU" sz="2000" b="1" i="1" u="sng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высококвалифицированных IT-специалистов </a:t>
            </a:r>
            <a:r>
              <a:rPr lang="ru-RU" sz="2000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области космического контроля радиоэлектронных средств и систем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 специальности: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«Специальные радиотехнические системы».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58" y="1268760"/>
            <a:ext cx="2466380" cy="389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2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4362" y="2907432"/>
            <a:ext cx="1584176" cy="792088"/>
          </a:xfrm>
          <a:prstGeom prst="roundRect">
            <a:avLst/>
          </a:prstGeom>
          <a:solidFill>
            <a:srgbClr val="003D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C000"/>
                </a:solidFill>
              </a:rPr>
              <a:t>Учебные дисциплины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91948" y="1103564"/>
            <a:ext cx="1728192" cy="576064"/>
          </a:xfrm>
          <a:prstGeom prst="roundRect">
            <a:avLst/>
          </a:prstGeom>
          <a:solidFill>
            <a:srgbClr val="186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Военные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47864" y="3021546"/>
            <a:ext cx="1728192" cy="558552"/>
          </a:xfrm>
          <a:prstGeom prst="roundRect">
            <a:avLst/>
          </a:prstGeom>
          <a:solidFill>
            <a:srgbClr val="186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Специальные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91948" y="4786381"/>
            <a:ext cx="1728192" cy="571872"/>
          </a:xfrm>
          <a:prstGeom prst="roundRect">
            <a:avLst/>
          </a:prstGeom>
          <a:solidFill>
            <a:srgbClr val="186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Общие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4143" y="152349"/>
            <a:ext cx="142106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Огневая подготовка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722" y="78916"/>
            <a:ext cx="1969866" cy="7696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Защита государственной тайны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23624" y="124602"/>
            <a:ext cx="1643948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Медицинская подготовка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256119" y="357854"/>
            <a:ext cx="1824807" cy="1065026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Радиационная химическая и  биологическая защита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48844" y="2453281"/>
            <a:ext cx="1728192" cy="558552"/>
          </a:xfrm>
          <a:prstGeom prst="roundRect">
            <a:avLst/>
          </a:prstGeom>
          <a:solidFill>
            <a:srgbClr val="186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Базовые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848844" y="3711587"/>
            <a:ext cx="1728192" cy="558552"/>
          </a:xfrm>
          <a:prstGeom prst="roundRect">
            <a:avLst/>
          </a:prstGeom>
          <a:solidFill>
            <a:srgbClr val="186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Прикладные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158994" y="1559130"/>
            <a:ext cx="2325316" cy="56123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Электродинамика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и радиоавтоматика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31626" y="1140180"/>
            <a:ext cx="1944216" cy="840035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Инженерная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и компьютерная графика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733450" y="2290924"/>
            <a:ext cx="2246759" cy="505896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Основы программирования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06652" y="3017195"/>
            <a:ext cx="2257053" cy="782322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Сигналы радиотехнических систем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702256" y="3878978"/>
            <a:ext cx="2257053" cy="782322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Обработка результатов наблюдений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992960" y="4820222"/>
            <a:ext cx="2257053" cy="782322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Системы радио-электронного наблюдения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75656" y="6213593"/>
            <a:ext cx="1800200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Культурология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3112" y="5577501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Психология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и педагогика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864852" y="4769190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Философия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121486" y="5664620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Иностранный язык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410271" y="6213593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Физическая культура</a:t>
            </a:r>
          </a:p>
        </p:txBody>
      </p:sp>
      <p:cxnSp>
        <p:nvCxnSpPr>
          <p:cNvPr id="30" name="Соединительная линия уступом 29"/>
          <p:cNvCxnSpPr>
            <a:stCxn id="4" idx="3"/>
            <a:endCxn id="6" idx="1"/>
          </p:cNvCxnSpPr>
          <p:nvPr/>
        </p:nvCxnSpPr>
        <p:spPr>
          <a:xfrm flipV="1">
            <a:off x="1668538" y="3300822"/>
            <a:ext cx="279326" cy="2654"/>
          </a:xfrm>
          <a:prstGeom prst="bentConnector3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>
            <a:stCxn id="4" idx="3"/>
            <a:endCxn id="5" idx="1"/>
          </p:cNvCxnSpPr>
          <p:nvPr/>
        </p:nvCxnSpPr>
        <p:spPr>
          <a:xfrm flipV="1">
            <a:off x="1668538" y="1391596"/>
            <a:ext cx="323410" cy="1911880"/>
          </a:xfrm>
          <a:prstGeom prst="bentConnector3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>
            <a:stCxn id="4" idx="3"/>
            <a:endCxn id="7" idx="1"/>
          </p:cNvCxnSpPr>
          <p:nvPr/>
        </p:nvCxnSpPr>
        <p:spPr>
          <a:xfrm>
            <a:off x="1668538" y="3303476"/>
            <a:ext cx="323410" cy="1768841"/>
          </a:xfrm>
          <a:prstGeom prst="bentConnector3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6" idx="3"/>
            <a:endCxn id="12" idx="1"/>
          </p:cNvCxnSpPr>
          <p:nvPr/>
        </p:nvCxnSpPr>
        <p:spPr>
          <a:xfrm flipV="1">
            <a:off x="3676056" y="2732557"/>
            <a:ext cx="172788" cy="568265"/>
          </a:xfrm>
          <a:prstGeom prst="bentConnector3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>
            <a:stCxn id="6" idx="3"/>
            <a:endCxn id="13" idx="1"/>
          </p:cNvCxnSpPr>
          <p:nvPr/>
        </p:nvCxnSpPr>
        <p:spPr>
          <a:xfrm>
            <a:off x="3676056" y="3300822"/>
            <a:ext cx="172788" cy="690041"/>
          </a:xfrm>
          <a:prstGeom prst="bentConnector3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" name="Соединительная линия уступом 40"/>
          <p:cNvCxnSpPr>
            <a:cxnSpLocks/>
            <a:stCxn id="5" idx="0"/>
            <a:endCxn id="8" idx="2"/>
          </p:cNvCxnSpPr>
          <p:nvPr/>
        </p:nvCxnSpPr>
        <p:spPr>
          <a:xfrm rot="16200000" flipV="1">
            <a:off x="2667784" y="915304"/>
            <a:ext cx="375151" cy="1370"/>
          </a:xfrm>
          <a:prstGeom prst="bentConnector3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cxnSpLocks/>
            <a:stCxn id="5" idx="0"/>
            <a:endCxn id="9" idx="2"/>
          </p:cNvCxnSpPr>
          <p:nvPr/>
        </p:nvCxnSpPr>
        <p:spPr>
          <a:xfrm rot="16200000" flipV="1">
            <a:off x="1833858" y="81377"/>
            <a:ext cx="254984" cy="1789389"/>
          </a:xfrm>
          <a:prstGeom prst="bentConnector3">
            <a:avLst>
              <a:gd name="adj1" fmla="val 73907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5" name="Соединительная линия уступом 44"/>
          <p:cNvCxnSpPr>
            <a:cxnSpLocks/>
            <a:stCxn id="5" idx="0"/>
            <a:endCxn id="10" idx="2"/>
          </p:cNvCxnSpPr>
          <p:nvPr/>
        </p:nvCxnSpPr>
        <p:spPr>
          <a:xfrm rot="5400000" flipH="1" flipV="1">
            <a:off x="3499372" y="57338"/>
            <a:ext cx="402898" cy="1689554"/>
          </a:xfrm>
          <a:prstGeom prst="bentConnector3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46"/>
          <p:cNvCxnSpPr>
            <a:cxnSpLocks/>
            <a:stCxn id="5" idx="0"/>
            <a:endCxn id="11" idx="1"/>
          </p:cNvCxnSpPr>
          <p:nvPr/>
        </p:nvCxnSpPr>
        <p:spPr>
          <a:xfrm rot="5400000" flipH="1" flipV="1">
            <a:off x="4949483" y="-1203071"/>
            <a:ext cx="213197" cy="4400075"/>
          </a:xfrm>
          <a:prstGeom prst="bentConnector2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1" name="Соединительная линия уступом 60"/>
          <p:cNvCxnSpPr>
            <a:stCxn id="12" idx="3"/>
            <a:endCxn id="15" idx="2"/>
          </p:cNvCxnSpPr>
          <p:nvPr/>
        </p:nvCxnSpPr>
        <p:spPr>
          <a:xfrm flipH="1" flipV="1">
            <a:off x="4803734" y="1980215"/>
            <a:ext cx="773302" cy="752342"/>
          </a:xfrm>
          <a:prstGeom prst="bentConnector4">
            <a:avLst>
              <a:gd name="adj1" fmla="val -38431"/>
              <a:gd name="adj2" fmla="val 6856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cxnSpLocks/>
            <a:stCxn id="12" idx="3"/>
            <a:endCxn id="14" idx="1"/>
          </p:cNvCxnSpPr>
          <p:nvPr/>
        </p:nvCxnSpPr>
        <p:spPr>
          <a:xfrm flipV="1">
            <a:off x="5577036" y="1839747"/>
            <a:ext cx="581958" cy="89281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Соединительная линия уступом 68"/>
          <p:cNvCxnSpPr>
            <a:cxnSpLocks/>
            <a:stCxn id="12" idx="3"/>
            <a:endCxn id="16" idx="1"/>
          </p:cNvCxnSpPr>
          <p:nvPr/>
        </p:nvCxnSpPr>
        <p:spPr>
          <a:xfrm flipV="1">
            <a:off x="5577036" y="2543872"/>
            <a:ext cx="1156414" cy="188685"/>
          </a:xfrm>
          <a:prstGeom prst="bentConnector3">
            <a:avLst>
              <a:gd name="adj1" fmla="val 26937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Соединительная линия уступом 72"/>
          <p:cNvCxnSpPr>
            <a:stCxn id="13" idx="3"/>
            <a:endCxn id="17" idx="1"/>
          </p:cNvCxnSpPr>
          <p:nvPr/>
        </p:nvCxnSpPr>
        <p:spPr>
          <a:xfrm flipV="1">
            <a:off x="5577036" y="3408356"/>
            <a:ext cx="429616" cy="582507"/>
          </a:xfrm>
          <a:prstGeom prst="bentConnector3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Соединительная линия уступом 74"/>
          <p:cNvCxnSpPr>
            <a:stCxn id="13" idx="3"/>
            <a:endCxn id="18" idx="1"/>
          </p:cNvCxnSpPr>
          <p:nvPr/>
        </p:nvCxnSpPr>
        <p:spPr>
          <a:xfrm>
            <a:off x="5577036" y="3990863"/>
            <a:ext cx="1125220" cy="279276"/>
          </a:xfrm>
          <a:prstGeom prst="bentConnector3">
            <a:avLst>
              <a:gd name="adj1" fmla="val 18679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Соединительная линия уступом 76"/>
          <p:cNvCxnSpPr>
            <a:stCxn id="13" idx="3"/>
            <a:endCxn id="19" idx="1"/>
          </p:cNvCxnSpPr>
          <p:nvPr/>
        </p:nvCxnSpPr>
        <p:spPr>
          <a:xfrm>
            <a:off x="5577036" y="3990863"/>
            <a:ext cx="415924" cy="1220520"/>
          </a:xfrm>
          <a:prstGeom prst="bentConnector3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Соединительная линия уступом 78"/>
          <p:cNvCxnSpPr>
            <a:stCxn id="7" idx="2"/>
            <a:endCxn id="21" idx="0"/>
          </p:cNvCxnSpPr>
          <p:nvPr/>
        </p:nvCxnSpPr>
        <p:spPr>
          <a:xfrm rot="5400000">
            <a:off x="1787002" y="4508459"/>
            <a:ext cx="219248" cy="1918836"/>
          </a:xfrm>
          <a:prstGeom prst="bentConnector3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Соединительная линия уступом 80"/>
          <p:cNvCxnSpPr>
            <a:cxnSpLocks/>
            <a:stCxn id="7" idx="2"/>
            <a:endCxn id="20" idx="0"/>
          </p:cNvCxnSpPr>
          <p:nvPr/>
        </p:nvCxnSpPr>
        <p:spPr>
          <a:xfrm rot="5400000">
            <a:off x="2188230" y="5545779"/>
            <a:ext cx="855340" cy="480288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Соединительная линия уступом 82"/>
          <p:cNvCxnSpPr>
            <a:cxnSpLocks/>
            <a:stCxn id="7" idx="2"/>
            <a:endCxn id="23" idx="1"/>
          </p:cNvCxnSpPr>
          <p:nvPr/>
        </p:nvCxnSpPr>
        <p:spPr>
          <a:xfrm rot="16200000" flipH="1">
            <a:off x="4691566" y="3522731"/>
            <a:ext cx="594399" cy="4265442"/>
          </a:xfrm>
          <a:prstGeom prst="bentConnector2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Соединительная линия уступом 90"/>
          <p:cNvCxnSpPr>
            <a:stCxn id="7" idx="2"/>
            <a:endCxn id="22" idx="2"/>
          </p:cNvCxnSpPr>
          <p:nvPr/>
        </p:nvCxnSpPr>
        <p:spPr>
          <a:xfrm rot="5400000" flipH="1" flipV="1">
            <a:off x="3785996" y="4415302"/>
            <a:ext cx="12999" cy="1872904"/>
          </a:xfrm>
          <a:prstGeom prst="bentConnector3">
            <a:avLst>
              <a:gd name="adj1" fmla="val -898838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Соединительная линия уступом 101"/>
          <p:cNvCxnSpPr>
            <a:stCxn id="7" idx="2"/>
            <a:endCxn id="24" idx="0"/>
          </p:cNvCxnSpPr>
          <p:nvPr/>
        </p:nvCxnSpPr>
        <p:spPr>
          <a:xfrm rot="16200000" flipH="1">
            <a:off x="3137535" y="5076761"/>
            <a:ext cx="855340" cy="1418323"/>
          </a:xfrm>
          <a:prstGeom prst="bentConnector3">
            <a:avLst>
              <a:gd name="adj1" fmla="val 69599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Скругленный прямоугольник 22">
            <a:extLst>
              <a:ext uri="{FF2B5EF4-FFF2-40B4-BE49-F238E27FC236}">
                <a16:creationId xmlns:a16="http://schemas.microsoft.com/office/drawing/2014/main" xmlns="" id="{F2F86CB7-8EEB-4921-81CA-C34EB6B3FEC3}"/>
              </a:ext>
            </a:extLst>
          </p:cNvPr>
          <p:cNvSpPr/>
          <p:nvPr/>
        </p:nvSpPr>
        <p:spPr>
          <a:xfrm>
            <a:off x="5293104" y="6214166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Теория вероятностей</a:t>
            </a:r>
          </a:p>
        </p:txBody>
      </p:sp>
      <p:cxnSp>
        <p:nvCxnSpPr>
          <p:cNvPr id="55" name="Соединительная линия уступом 101">
            <a:extLst>
              <a:ext uri="{FF2B5EF4-FFF2-40B4-BE49-F238E27FC236}">
                <a16:creationId xmlns:a16="http://schemas.microsoft.com/office/drawing/2014/main" xmlns="" id="{4EF7AE1C-B680-4992-849C-B8A0CA0307AD}"/>
              </a:ext>
            </a:extLst>
          </p:cNvPr>
          <p:cNvCxnSpPr>
            <a:cxnSpLocks/>
            <a:stCxn id="7" idx="2"/>
            <a:endCxn id="48" idx="0"/>
          </p:cNvCxnSpPr>
          <p:nvPr/>
        </p:nvCxnSpPr>
        <p:spPr>
          <a:xfrm rot="16200000" flipH="1">
            <a:off x="4078666" y="4135631"/>
            <a:ext cx="855913" cy="3301156"/>
          </a:xfrm>
          <a:prstGeom prst="bentConnector3">
            <a:avLst>
              <a:gd name="adj1" fmla="val 68993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Скругленный прямоугольник 9">
            <a:extLst>
              <a:ext uri="{FF2B5EF4-FFF2-40B4-BE49-F238E27FC236}">
                <a16:creationId xmlns:a16="http://schemas.microsoft.com/office/drawing/2014/main" xmlns="" id="{9C48EE3C-8580-4ADA-8CF2-3B80EC3E529B}"/>
              </a:ext>
            </a:extLst>
          </p:cNvPr>
          <p:cNvSpPr/>
          <p:nvPr/>
        </p:nvSpPr>
        <p:spPr>
          <a:xfrm>
            <a:off x="5398686" y="124602"/>
            <a:ext cx="1824807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Автомобильная подготовка</a:t>
            </a:r>
          </a:p>
        </p:txBody>
      </p:sp>
      <p:cxnSp>
        <p:nvCxnSpPr>
          <p:cNvPr id="80" name="Соединительная линия уступом 44">
            <a:extLst>
              <a:ext uri="{FF2B5EF4-FFF2-40B4-BE49-F238E27FC236}">
                <a16:creationId xmlns:a16="http://schemas.microsoft.com/office/drawing/2014/main" xmlns="" id="{6A5908C2-6D52-4588-BD48-D4DB9C9CB536}"/>
              </a:ext>
            </a:extLst>
          </p:cNvPr>
          <p:cNvCxnSpPr>
            <a:cxnSpLocks/>
            <a:stCxn id="5" idx="0"/>
            <a:endCxn id="70" idx="2"/>
          </p:cNvCxnSpPr>
          <p:nvPr/>
        </p:nvCxnSpPr>
        <p:spPr>
          <a:xfrm rot="5400000" flipH="1" flipV="1">
            <a:off x="4382118" y="-825408"/>
            <a:ext cx="402898" cy="3455046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14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48" grpId="0" animBg="1"/>
      <p:bldP spid="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Блок-схема: альтернативный процесс 34"/>
          <p:cNvSpPr/>
          <p:nvPr/>
        </p:nvSpPr>
        <p:spPr>
          <a:xfrm>
            <a:off x="2035887" y="4988013"/>
            <a:ext cx="2568238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0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Научно-исследовательская работа в области применения систем </a:t>
            </a:r>
            <a:r>
              <a:rPr lang="ru-RU" sz="2000" b="1" dirty="0" err="1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радиоконтроля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5113010" y="5010617"/>
            <a:ext cx="2568238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16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Изучение перспективных форм представления информации с помощью </a:t>
            </a:r>
            <a:r>
              <a:rPr lang="ru-RU" sz="1600" b="1" dirty="0" err="1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инфографики</a:t>
            </a:r>
            <a:r>
              <a:rPr lang="ru-RU" sz="16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голографии </a:t>
            </a:r>
          </a:p>
          <a:p>
            <a:pPr algn="ctr">
              <a:lnSpc>
                <a:spcPct val="70000"/>
              </a:lnSpc>
            </a:pPr>
            <a:r>
              <a:rPr lang="ru-RU" sz="16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виртуальной реальности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6384150" y="3397901"/>
            <a:ext cx="2568238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0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Изучение форм </a:t>
            </a:r>
          </a:p>
          <a:p>
            <a:pPr algn="ctr">
              <a:lnSpc>
                <a:spcPct val="70000"/>
              </a:lnSpc>
            </a:pPr>
            <a:r>
              <a:rPr lang="ru-RU" sz="20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способов применения технологий искусственного интеллекта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8" name="Блок-схема: альтернативный процесс 37"/>
          <p:cNvSpPr/>
          <p:nvPr/>
        </p:nvSpPr>
        <p:spPr>
          <a:xfrm>
            <a:off x="3383929" y="3400398"/>
            <a:ext cx="2568238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0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Изучение отечественных </a:t>
            </a:r>
          </a:p>
          <a:p>
            <a:pPr algn="ctr">
              <a:lnSpc>
                <a:spcPct val="70000"/>
              </a:lnSpc>
            </a:pPr>
            <a:r>
              <a:rPr lang="ru-RU" sz="20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зарубежных радиоэлектронных средств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352656" y="3406956"/>
            <a:ext cx="2568238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0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</a:p>
          <a:p>
            <a:pPr algn="ctr">
              <a:lnSpc>
                <a:spcPct val="70000"/>
              </a:lnSpc>
            </a:pPr>
            <a:r>
              <a:rPr lang="ru-RU" sz="20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современными комплексами космического радиоэлектронного контроля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40" name="Блок-схема: альтернативный процесс 39"/>
          <p:cNvSpPr/>
          <p:nvPr/>
        </p:nvSpPr>
        <p:spPr>
          <a:xfrm>
            <a:off x="6373010" y="1894018"/>
            <a:ext cx="2590518" cy="1356536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195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Обработка сигналов, используемых в радиолокации, </a:t>
            </a:r>
          </a:p>
          <a:p>
            <a:pPr algn="ctr">
              <a:lnSpc>
                <a:spcPct val="70000"/>
              </a:lnSpc>
            </a:pPr>
            <a:r>
              <a:rPr lang="ru-RU" sz="195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спутниковых </a:t>
            </a:r>
          </a:p>
          <a:p>
            <a:pPr algn="ctr">
              <a:lnSpc>
                <a:spcPct val="70000"/>
              </a:lnSpc>
            </a:pPr>
            <a:r>
              <a:rPr lang="ru-RU" sz="195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сотовых системах связи </a:t>
            </a:r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3396843" y="1900315"/>
            <a:ext cx="2568238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0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Изучение современных информационных систем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1228" y="520961"/>
            <a:ext cx="8640000" cy="1152128"/>
          </a:xfrm>
          <a:prstGeom prst="roundRect">
            <a:avLst/>
          </a:prstGeom>
          <a:solidFill>
            <a:srgbClr val="0C2B5F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Программа подготовки по профилю кафедры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" t="5255" r="960" b="5849"/>
          <a:stretch/>
        </p:blipFill>
        <p:spPr>
          <a:xfrm>
            <a:off x="6373010" y="1900315"/>
            <a:ext cx="2544119" cy="1309772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6" b="25605"/>
          <a:stretch/>
        </p:blipFill>
        <p:spPr>
          <a:xfrm>
            <a:off x="365874" y="3430852"/>
            <a:ext cx="2520000" cy="1309771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5" r="17451" b="34982"/>
          <a:stretch/>
        </p:blipFill>
        <p:spPr>
          <a:xfrm>
            <a:off x="3396843" y="3406956"/>
            <a:ext cx="2520000" cy="1290135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5" b="29413"/>
          <a:stretch/>
        </p:blipFill>
        <p:spPr>
          <a:xfrm>
            <a:off x="6397129" y="3434633"/>
            <a:ext cx="2520000" cy="1277580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1" b="20105"/>
          <a:stretch/>
        </p:blipFill>
        <p:spPr>
          <a:xfrm>
            <a:off x="5157714" y="5043154"/>
            <a:ext cx="2520000" cy="1275311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3" r="2569" b="12683"/>
          <a:stretch/>
        </p:blipFill>
        <p:spPr>
          <a:xfrm>
            <a:off x="2051720" y="5018115"/>
            <a:ext cx="2520000" cy="1290840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" t="14359" r="-244" b="16787"/>
          <a:stretch/>
        </p:blipFill>
        <p:spPr>
          <a:xfrm>
            <a:off x="3408048" y="1908120"/>
            <a:ext cx="2520000" cy="1309772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22" name="Блок-схема: альтернативный процесс 21"/>
          <p:cNvSpPr/>
          <p:nvPr/>
        </p:nvSpPr>
        <p:spPr>
          <a:xfrm>
            <a:off x="317636" y="1887484"/>
            <a:ext cx="2568238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000" b="1" dirty="0">
                <a:solidFill>
                  <a:srgbClr val="FFFF00"/>
                </a:solidFill>
                <a:cs typeface="Times New Roman" panose="02020603050405020304" pitchFamily="18" charset="0"/>
              </a:rPr>
              <a:t>Программирование на языках высокого уровня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81" t="10344" b="26922"/>
          <a:stretch/>
        </p:blipFill>
        <p:spPr>
          <a:xfrm>
            <a:off x="352656" y="1919338"/>
            <a:ext cx="2520000" cy="1287336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12554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035887" y="1495946"/>
            <a:ext cx="7199840" cy="667016"/>
          </a:xfrm>
          <a:prstGeom prst="roundRect">
            <a:avLst/>
          </a:prstGeom>
          <a:solidFill>
            <a:srgbClr val="0C2B5F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Обучение в северной столице России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58" y="838923"/>
            <a:ext cx="7389118" cy="4932236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32" y="31087"/>
            <a:ext cx="3848477" cy="2405299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74" y="4360874"/>
            <a:ext cx="3817390" cy="2549897"/>
          </a:xfrm>
          <a:prstGeom prst="round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487" y="31087"/>
            <a:ext cx="3947665" cy="2621908"/>
          </a:xfrm>
          <a:prstGeom prst="flowChartAlternateProcess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35" y="4351953"/>
            <a:ext cx="3803711" cy="2535174"/>
          </a:xfrm>
          <a:prstGeom prst="flowChartAlternateProcess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627" y="2119705"/>
            <a:ext cx="3348372" cy="2232248"/>
          </a:xfrm>
          <a:prstGeom prst="round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3" b="7188"/>
          <a:stretch/>
        </p:blipFill>
        <p:spPr>
          <a:xfrm>
            <a:off x="16311" y="2002413"/>
            <a:ext cx="3327286" cy="2687744"/>
          </a:xfrm>
          <a:prstGeom prst="flowChartAlternateProcess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12508" y="3049070"/>
            <a:ext cx="75479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an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ru-RU" sz="5400" b="1" i="1" dirty="0">
                <a:ln w="22225">
                  <a:solidFill>
                    <a:srgbClr val="003D9E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Санкт-Петербург</a:t>
            </a:r>
          </a:p>
        </p:txBody>
      </p:sp>
    </p:spTree>
    <p:extLst>
      <p:ext uri="{BB962C8B-B14F-4D97-AF65-F5344CB8AC3E}">
        <p14:creationId xmlns:p14="http://schemas.microsoft.com/office/powerpoint/2010/main" val="5298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3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6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9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00"/>
                            </p:stCondLst>
                            <p:childTnLst>
                              <p:par>
                                <p:cTn id="40" presetID="16" presetClass="entr" presetSubtype="37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Z:\!  ЛАБОРАТОРИЯ\проект фото\квк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16" y="7236"/>
            <a:ext cx="2634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трелка вправо 20"/>
          <p:cNvSpPr/>
          <p:nvPr/>
        </p:nvSpPr>
        <p:spPr>
          <a:xfrm>
            <a:off x="259514" y="414200"/>
            <a:ext cx="3393486" cy="1718656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Обучение</a:t>
            </a:r>
          </a:p>
        </p:txBody>
      </p:sp>
      <p:sp>
        <p:nvSpPr>
          <p:cNvPr id="24" name="Стрелка вправо 23"/>
          <p:cNvSpPr/>
          <p:nvPr/>
        </p:nvSpPr>
        <p:spPr>
          <a:xfrm>
            <a:off x="288677" y="2348686"/>
            <a:ext cx="3393486" cy="1718656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Спортивное развитие</a:t>
            </a:r>
          </a:p>
        </p:txBody>
      </p:sp>
      <p:sp>
        <p:nvSpPr>
          <p:cNvPr id="25" name="Стрелка вправо 24"/>
          <p:cNvSpPr/>
          <p:nvPr/>
        </p:nvSpPr>
        <p:spPr>
          <a:xfrm>
            <a:off x="259514" y="4378753"/>
            <a:ext cx="3393486" cy="1718656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Досуг </a:t>
            </a:r>
          </a:p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и </a:t>
            </a:r>
            <a:r>
              <a:rPr lang="ru-RU" sz="2800" b="1" i="1" dirty="0" err="1">
                <a:solidFill>
                  <a:srgbClr val="FFFF00"/>
                </a:solidFill>
              </a:rPr>
              <a:t>творчетсво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26" name="Стрелка вправо 25"/>
          <p:cNvSpPr/>
          <p:nvPr/>
        </p:nvSpPr>
        <p:spPr>
          <a:xfrm flipH="1">
            <a:off x="5483884" y="107136"/>
            <a:ext cx="3366782" cy="1509755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Денежное довольствие</a:t>
            </a:r>
          </a:p>
        </p:txBody>
      </p:sp>
      <p:sp>
        <p:nvSpPr>
          <p:cNvPr id="27" name="Стрелка вправо 26"/>
          <p:cNvSpPr/>
          <p:nvPr/>
        </p:nvSpPr>
        <p:spPr>
          <a:xfrm flipH="1">
            <a:off x="5511087" y="1708575"/>
            <a:ext cx="3366782" cy="1515835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Питание</a:t>
            </a:r>
          </a:p>
        </p:txBody>
      </p:sp>
      <p:sp>
        <p:nvSpPr>
          <p:cNvPr id="28" name="Стрелка вправо 27"/>
          <p:cNvSpPr/>
          <p:nvPr/>
        </p:nvSpPr>
        <p:spPr>
          <a:xfrm flipH="1">
            <a:off x="5535775" y="4992372"/>
            <a:ext cx="3366782" cy="1556226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Проживание</a:t>
            </a:r>
          </a:p>
        </p:txBody>
      </p:sp>
      <p:sp>
        <p:nvSpPr>
          <p:cNvPr id="29" name="Стрелка вправо 28"/>
          <p:cNvSpPr/>
          <p:nvPr/>
        </p:nvSpPr>
        <p:spPr>
          <a:xfrm flipH="1">
            <a:off x="5535775" y="3318123"/>
            <a:ext cx="3366782" cy="1543161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FFFF00"/>
                </a:solidFill>
              </a:rPr>
              <a:t>Вещевое обеспечение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49334" cy="1820987"/>
          </a:xfrm>
          <a:prstGeom prst="round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78" y="197328"/>
            <a:ext cx="2757153" cy="1826305"/>
          </a:xfrm>
          <a:prstGeom prst="round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712" y="450214"/>
            <a:ext cx="2749390" cy="1820987"/>
          </a:xfrm>
          <a:prstGeom prst="round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" y="2037242"/>
            <a:ext cx="2755560" cy="1837040"/>
          </a:xfrm>
          <a:prstGeom prst="round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46" y="2231509"/>
            <a:ext cx="2731481" cy="1820987"/>
          </a:xfrm>
          <a:prstGeom prst="round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99" y="2491288"/>
            <a:ext cx="2776950" cy="1851300"/>
          </a:xfrm>
          <a:prstGeom prst="round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98" y="3896135"/>
            <a:ext cx="2863105" cy="1908736"/>
          </a:xfrm>
          <a:prstGeom prst="round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47" y="4195098"/>
            <a:ext cx="2932388" cy="1954925"/>
          </a:xfrm>
          <a:prstGeom prst="round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49" y="4795586"/>
            <a:ext cx="3021313" cy="2014208"/>
          </a:xfrm>
          <a:prstGeom prst="round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55" y="5703"/>
            <a:ext cx="2751722" cy="1850671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452" y="1255041"/>
            <a:ext cx="2881299" cy="1920867"/>
          </a:xfrm>
          <a:prstGeom prst="round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637" y="2722374"/>
            <a:ext cx="2867350" cy="1911566"/>
          </a:xfrm>
          <a:prstGeom prst="round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705" y="3862333"/>
            <a:ext cx="2841637" cy="1997901"/>
          </a:xfrm>
          <a:prstGeom prst="round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861" y="4315641"/>
            <a:ext cx="2858059" cy="2009448"/>
          </a:xfrm>
          <a:prstGeom prst="round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18067" r="7476" b="12153"/>
          <a:stretch/>
        </p:blipFill>
        <p:spPr>
          <a:xfrm>
            <a:off x="5166366" y="4738137"/>
            <a:ext cx="3160155" cy="207165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2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6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600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42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42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42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42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900"/>
                            </p:stCondLst>
                            <p:childTnLst>
                              <p:par>
                                <p:cTn id="131" presetID="42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100"/>
                            </p:stCondLst>
                            <p:childTnLst>
                              <p:par>
                                <p:cTn id="137" presetID="42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916</TotalTime>
  <Words>255</Words>
  <Application>Microsoft Office PowerPoint</Application>
  <PresentationFormat>Экран (4:3)</PresentationFormat>
  <Paragraphs>79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Белихин Е.Н.</dc:creator>
  <cp:lastModifiedBy>kursant</cp:lastModifiedBy>
  <cp:revision>75</cp:revision>
  <dcterms:created xsi:type="dcterms:W3CDTF">2021-12-06T12:37:05Z</dcterms:created>
  <dcterms:modified xsi:type="dcterms:W3CDTF">2023-10-05T14:11:24Z</dcterms:modified>
</cp:coreProperties>
</file>