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media/image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0" r:id="rId4"/>
    <p:sldId id="258" r:id="rId5"/>
    <p:sldId id="261" r:id="rId6"/>
    <p:sldId id="263" r:id="rId7"/>
    <p:sldId id="259" r:id="rId8"/>
    <p:sldId id="262" r:id="rId9"/>
    <p:sldId id="264" r:id="rId10"/>
    <p:sldId id="266" r:id="rId11"/>
    <p:sldId id="265" r:id="rId12"/>
    <p:sldId id="267" r:id="rId13"/>
    <p:sldId id="268" r:id="rId14"/>
    <p:sldId id="270" r:id="rId15"/>
    <p:sldId id="269" r:id="rId16"/>
    <p:sldId id="271" r:id="rId17"/>
    <p:sldId id="272" r:id="rId18"/>
    <p:sldId id="275" r:id="rId19"/>
    <p:sldId id="274" r:id="rId20"/>
    <p:sldId id="278" r:id="rId21"/>
    <p:sldId id="277" r:id="rId22"/>
    <p:sldId id="276" r:id="rId23"/>
    <p:sldId id="27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оглавления" id="{6F1E02DE-5352-4DE3-97B6-5ED843F21916}">
          <p14:sldIdLst/>
        </p14:section>
        <p14:section name="Гиа 2025 Всё о егэ 11 класс" id="{EED1CA81-7B73-43A6-A45E-EC4CAA0FDAD7}">
          <p14:sldIdLst>
            <p14:sldId id="256"/>
          </p14:sldIdLst>
        </p14:section>
        <p14:section name="Нормативная база" id="{F590E4C6-42F9-4677-9B86-4B26651AE542}">
          <p14:sldIdLst>
            <p14:sldId id="257"/>
          </p14:sldIdLst>
        </p14:section>
        <p14:section name="Обязательно нужно сдавать ГИА?" id="{44D8AB5E-ACB3-4D72-BBAD-5380E1075460}">
          <p14:sldIdLst>
            <p14:sldId id="260"/>
          </p14:sldIdLst>
        </p14:section>
        <p14:section name="Формы проведения гиа 11" id="{E3CA861E-A39B-45EE-9607-C511CF040143}">
          <p14:sldIdLst>
            <p14:sldId id="258"/>
          </p14:sldIdLst>
        </p14:section>
        <p14:section name="Когда пройдут экзамены в 2025 г?" id="{8115BA62-1E0F-4F86-9E37-EDBCFF17B5EF}">
          <p14:sldIdLst>
            <p14:sldId id="261"/>
          </p14:sldIdLst>
        </p14:section>
        <p14:section name="Когда пройдут экзамены в 2025 г?" id="{57FE5E7F-5724-4021-A116-BA7C8776836C}">
          <p14:sldIdLst>
            <p14:sldId id="263"/>
          </p14:sldIdLst>
        </p14:section>
        <p14:section name="Когда подавать заявление? " id="{1C3A8A9F-B314-4843-BD95-1482736ADB46}">
          <p14:sldIdLst>
            <p14:sldId id="259"/>
          </p14:sldIdLst>
        </p14:section>
        <p14:section name="Итоговое сочинение" id="{8317152B-3A0A-4A3D-98AA-FEAC40A46018}">
          <p14:sldIdLst>
            <p14:sldId id="262"/>
          </p14:sldIdLst>
        </p14:section>
        <p14:section name="Раздел 9" id="{A32451AF-F6D2-4C3B-9772-E3B2CDB992E1}">
          <p14:sldIdLst>
            <p14:sldId id="264"/>
          </p14:sldIdLst>
        </p14:section>
        <p14:section name="Минимальные баллы!" id="{7B280E7E-92D9-4D55-97EA-CD331A9B3082}">
          <p14:sldIdLst>
            <p14:sldId id="266"/>
          </p14:sldIdLst>
        </p14:section>
        <p14:section name="Раздел 11" id="{319C3F19-FFA6-4C65-A951-7357B53F146E}">
          <p14:sldIdLst>
            <p14:sldId id="265"/>
          </p14:sldIdLst>
        </p14:section>
        <p14:section name="Раздел 12" id="{9E098817-C3A4-4642-A2F1-3513FD3444E3}">
          <p14:sldIdLst>
            <p14:sldId id="267"/>
          </p14:sldIdLst>
        </p14:section>
        <p14:section name="Об апелляции" id="{90352AC8-175F-4CF0-909F-04E9B125FCEC}">
          <p14:sldIdLst>
            <p14:sldId id="268"/>
          </p14:sldIdLst>
        </p14:section>
        <p14:section name="Как ЕГЭ влияет на аттестат? " id="{3550F190-6D62-43BC-865C-C04EC9D512B3}">
          <p14:sldIdLst>
            <p14:sldId id="270"/>
          </p14:sldIdLst>
        </p14:section>
        <p14:section name="Какая оценка идёт в аттестат?" id="{92CADC65-0D8E-415D-8407-1F099A9D8C30}">
          <p14:sldIdLst>
            <p14:sldId id="269"/>
          </p14:sldIdLst>
        </p14:section>
        <p14:section name="Как готовиться?" id="{93738779-4463-402E-B88F-6D6208D4CA35}">
          <p14:sldIdLst>
            <p14:sldId id="271"/>
            <p14:sldId id="272"/>
            <p14:sldId id="275"/>
            <p14:sldId id="274"/>
            <p14:sldId id="278"/>
            <p14:sldId id="277"/>
            <p14:sldId id="276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7636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10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677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019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80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53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00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30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088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4666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3583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7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90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17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8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77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8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6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94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A375C3F-6362-47A0-B378-2E21E8BA8D6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598E74E-CA88-4CB2-880D-1F438D596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2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AA3F5-3616-4A1A-92AC-73CD23034A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</a:t>
            </a:r>
          </a:p>
        </p:txBody>
      </p:sp>
    </p:spTree>
    <p:extLst>
      <p:ext uri="{BB962C8B-B14F-4D97-AF65-F5344CB8AC3E}">
        <p14:creationId xmlns:p14="http://schemas.microsoft.com/office/powerpoint/2010/main" val="950514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04AB7-505D-40BD-9FD6-20E8E9680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885" y="411481"/>
            <a:ext cx="10396882" cy="710738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баллы!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29461D-5006-4401-9039-20F2E3F0F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408071"/>
              </p:ext>
            </p:extLst>
          </p:nvPr>
        </p:nvGraphicFramePr>
        <p:xfrm>
          <a:off x="696885" y="1122219"/>
          <a:ext cx="10396882" cy="4551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5464">
                  <a:extLst>
                    <a:ext uri="{9D8B030D-6E8A-4147-A177-3AD203B41FA5}">
                      <a16:colId xmlns:a16="http://schemas.microsoft.com/office/drawing/2014/main" val="373556528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069710261"/>
                    </a:ext>
                  </a:extLst>
                </a:gridCol>
                <a:gridCol w="2659453">
                  <a:extLst>
                    <a:ext uri="{9D8B030D-6E8A-4147-A177-3AD203B41FA5}">
                      <a16:colId xmlns:a16="http://schemas.microsoft.com/office/drawing/2014/main" val="3093076103"/>
                    </a:ext>
                  </a:extLst>
                </a:gridCol>
                <a:gridCol w="3560285">
                  <a:extLst>
                    <a:ext uri="{9D8B030D-6E8A-4147-A177-3AD203B41FA5}">
                      <a16:colId xmlns:a16="http://schemas.microsoft.com/office/drawing/2014/main" val="664634635"/>
                    </a:ext>
                  </a:extLst>
                </a:gridCol>
              </a:tblGrid>
              <a:tr h="44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Предмет 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Для аттестата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Для поступления в ВУЗ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ВУЗы, подведомствованные ОУ Минобрнауки 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1872636882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Русский 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24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36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40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2117094379"/>
                  </a:ext>
                </a:extLst>
              </a:tr>
              <a:tr h="532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Математика 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3 оценка (база), 27 баллов (профиль)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27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39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644100415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Физика 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36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39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4147799568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Химия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36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39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597364990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Биология 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 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36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39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2243666040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География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37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40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2720697902"/>
                  </a:ext>
                </a:extLst>
              </a:tr>
              <a:tr h="44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Обществознание 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42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45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1737874208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История 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32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35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1163429485"/>
                  </a:ext>
                </a:extLst>
              </a:tr>
              <a:tr h="215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Литература 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32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40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3683269528"/>
                  </a:ext>
                </a:extLst>
              </a:tr>
              <a:tr h="44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Информатика и ИКТ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40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44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4246564642"/>
                  </a:ext>
                </a:extLst>
              </a:tr>
              <a:tr h="441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Иностранный язык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 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effectLst/>
                        </a:rPr>
                        <a:t>22</a:t>
                      </a:r>
                      <a:endParaRPr lang="ru-RU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effectLst/>
                        </a:rPr>
                        <a:t>30</a:t>
                      </a:r>
                      <a:endParaRPr lang="ru-RU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okila" panose="01010601010101010101" pitchFamily="2"/>
                      </a:endParaRPr>
                    </a:p>
                  </a:txBody>
                  <a:tcPr marL="55533" marR="55533" marT="0" marB="0"/>
                </a:tc>
                <a:extLst>
                  <a:ext uri="{0D108BD9-81ED-4DB2-BD59-A6C34878D82A}">
                    <a16:rowId xmlns:a16="http://schemas.microsoft.com/office/drawing/2014/main" val="2622051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966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82">
            <a:extLst>
              <a:ext uri="{FF2B5EF4-FFF2-40B4-BE49-F238E27FC236}">
                <a16:creationId xmlns:a16="http://schemas.microsoft.com/office/drawing/2014/main" id="{D0C23D03-177C-4B0F-8AB7-6EAA388EE767}"/>
              </a:ext>
            </a:extLst>
          </p:cNvPr>
          <p:cNvSpPr txBox="1"/>
          <p:nvPr/>
        </p:nvSpPr>
        <p:spPr>
          <a:xfrm>
            <a:off x="922884" y="1257128"/>
            <a:ext cx="4981923" cy="3215120"/>
          </a:xfrm>
          <a:prstGeom prst="wedgeRoundRectCallout">
            <a:avLst>
              <a:gd name="adj1" fmla="val -45526"/>
              <a:gd name="adj2" fmla="val 65049"/>
              <a:gd name="adj3" fmla="val 16667"/>
            </a:avLst>
          </a:prstGeom>
          <a:solidFill>
            <a:srgbClr val="D1E0FF"/>
          </a:solidFill>
          <a:ln w="28575">
            <a:solidFill>
              <a:schemeClr val="accent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выбрать Вуз?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1.Определить цель и желание.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Оценить свои возможности.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3.Сккорректировать свои ожидания.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Изучить условия зачисления и обучения.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ВУЗ имеет право установить дополнительные экзамены для поступления.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3" name="Надпись 189">
            <a:extLst>
              <a:ext uri="{FF2B5EF4-FFF2-40B4-BE49-F238E27FC236}">
                <a16:creationId xmlns:a16="http://schemas.microsoft.com/office/drawing/2014/main" id="{05434942-508F-4204-8C20-74489AA5E005}"/>
              </a:ext>
            </a:extLst>
          </p:cNvPr>
          <p:cNvSpPr txBox="1"/>
          <p:nvPr/>
        </p:nvSpPr>
        <p:spPr>
          <a:xfrm>
            <a:off x="6226578" y="1323282"/>
            <a:ext cx="4604905" cy="3273656"/>
          </a:xfrm>
          <a:prstGeom prst="wedgeRoundRectCallout">
            <a:avLst>
              <a:gd name="adj1" fmla="val -46081"/>
              <a:gd name="adj2" fmla="val 62135"/>
              <a:gd name="adj3" fmla="val 16667"/>
            </a:avLst>
          </a:prstGeom>
          <a:solidFill>
            <a:srgbClr val="D1E0FF"/>
          </a:solidFill>
          <a:ln w="28575">
            <a:solidFill>
              <a:schemeClr val="accent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54940" algn="l"/>
              </a:tabLst>
            </a:pPr>
            <a:r>
              <a:rPr lang="ru-RU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необходимо для поступления в ВУЗ?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54940" algn="l"/>
              </a:tabLs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1.Аттестат о среднем общем образовании.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54940" algn="l"/>
              </a:tabLs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2.Результаты ЕГЭ.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54940" algn="l"/>
              </a:tabLst>
            </a:pPr>
            <a:r>
              <a:rPr lang="ru-RU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Результаты олимпиад, ГТО, портфолио, при наличии и подтверждённые образовательным учреждением.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49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251">
            <a:extLst>
              <a:ext uri="{FF2B5EF4-FFF2-40B4-BE49-F238E27FC236}">
                <a16:creationId xmlns:a16="http://schemas.microsoft.com/office/drawing/2014/main" id="{750D5CAD-4EAB-4AEA-AA64-293E056EE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61" y="454429"/>
            <a:ext cx="4497879" cy="1403668"/>
          </a:xfrm>
          <a:prstGeom prst="rect">
            <a:avLst/>
          </a:prstGeom>
          <a:solidFill>
            <a:srgbClr val="D1E0FF"/>
          </a:solidFill>
          <a:ln w="190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ППЭ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 9.00 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экзамена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10.00 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ЕГЭ – от 15 до 235 мин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i-IN" altLang="ru-RU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Надпись 256">
            <a:extLst>
              <a:ext uri="{FF2B5EF4-FFF2-40B4-BE49-F238E27FC236}">
                <a16:creationId xmlns:a16="http://schemas.microsoft.com/office/drawing/2014/main" id="{543FA27E-4061-4127-9C35-26363D837B32}"/>
              </a:ext>
            </a:extLst>
          </p:cNvPr>
          <p:cNvSpPr txBox="1"/>
          <p:nvPr/>
        </p:nvSpPr>
        <p:spPr>
          <a:xfrm>
            <a:off x="4114800" y="876300"/>
            <a:ext cx="853440" cy="5638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" name="Надпись 259">
            <a:extLst>
              <a:ext uri="{FF2B5EF4-FFF2-40B4-BE49-F238E27FC236}">
                <a16:creationId xmlns:a16="http://schemas.microsoft.com/office/drawing/2014/main" id="{C35B299F-B9E7-4C88-9F19-E665B98F5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281" y="434340"/>
            <a:ext cx="6216217" cy="1447800"/>
          </a:xfrm>
          <a:prstGeom prst="rect">
            <a:avLst/>
          </a:prstGeom>
          <a:solidFill>
            <a:srgbClr val="D1E0FF"/>
          </a:solidFill>
          <a:ln w="190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опоздали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Имеете право сдавать экзамены, даже если опоздали.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проведения экзамена не продлят.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не проведут инструктаж.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7688" algn="l"/>
              </a:tabLst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ознакомят с правилами оформления бланков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Надпись 261">
            <a:extLst>
              <a:ext uri="{FF2B5EF4-FFF2-40B4-BE49-F238E27FC236}">
                <a16:creationId xmlns:a16="http://schemas.microsoft.com/office/drawing/2014/main" id="{D3C5EE32-3EFC-4A9C-BDE1-A747AEBB8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" y="2007265"/>
            <a:ext cx="4497879" cy="3412634"/>
          </a:xfrm>
          <a:prstGeom prst="rect">
            <a:avLst/>
          </a:prstGeom>
          <a:solidFill>
            <a:srgbClr val="D1E0FF"/>
          </a:solidFill>
          <a:ln w="190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нельзя делать на экзамене!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Выносить экзаменационные материалы из аудитории;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КИМ, черновик и собственные письменные заметки.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Фотографировать экзаменационное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материалы, общаться с другими    участниками экзамена.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Свободно перемещаться по аудитории.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Изменять рабочее место.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Покидать аудиторию без разрешения.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адпись 262">
            <a:extLst>
              <a:ext uri="{FF2B5EF4-FFF2-40B4-BE49-F238E27FC236}">
                <a16:creationId xmlns:a16="http://schemas.microsoft.com/office/drawing/2014/main" id="{2238C307-AEF5-49B2-A15B-21A62520B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170" y="2007265"/>
            <a:ext cx="6131328" cy="3412634"/>
          </a:xfrm>
          <a:prstGeom prst="rect">
            <a:avLst/>
          </a:prstGeom>
          <a:solidFill>
            <a:srgbClr val="D1E0FF"/>
          </a:solidFill>
          <a:ln w="1905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можно делать на экзамене.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Попросить дополнительный бланк ответов и черновик.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Заменить бракованный экзаменационный материал.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Прослушать аудиозапись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ответа устной части экзамена.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Сдать работу и покинуть аудиторию до окончания экзамена.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Выйти в туалет или медицинский пункт с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разрешения организатора.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49275" algn="l"/>
              </a:tabLs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Досрочно завершить экзамен, если плохое самочувствие.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AEE11499-EEE3-481A-96BE-05B71A80A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172CB8CA-F4D3-4C6F-B430-BFCD3963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7F54BA65-2F7D-4720-92C2-1B7EACFB2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621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C08B0-03A1-4AA0-A30F-6D667D64E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860367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апелляции</a:t>
            </a:r>
          </a:p>
        </p:txBody>
      </p:sp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E1FFFBD8-C905-4CBD-9498-7EB55EFE28D2}"/>
              </a:ext>
            </a:extLst>
          </p:cNvPr>
          <p:cNvSpPr/>
          <p:nvPr/>
        </p:nvSpPr>
        <p:spPr>
          <a:xfrm>
            <a:off x="685801" y="1741430"/>
            <a:ext cx="4318461" cy="3375140"/>
          </a:xfrm>
          <a:prstGeom prst="wedgeRoundRectCallout">
            <a:avLst>
              <a:gd name="adj1" fmla="val -41100"/>
              <a:gd name="adj2" fmla="val 53558"/>
              <a:gd name="adj3" fmla="val 16667"/>
            </a:avLst>
          </a:prstGeom>
          <a:solidFill>
            <a:srgbClr val="D1E0FF"/>
          </a:solidFill>
          <a:ln w="190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805" algn="ctr">
              <a:spcBef>
                <a:spcPts val="365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Апелляция</a:t>
            </a:r>
            <a:r>
              <a:rPr lang="ru-RU" sz="2000" b="1" spc="-8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b="1" spc="-8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нарушении </a:t>
            </a:r>
            <a:r>
              <a:rPr lang="ru-RU" sz="2000" b="1" spc="-1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установленного</a:t>
            </a:r>
            <a:r>
              <a:rPr lang="ru-RU" sz="2000" b="1" spc="3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порядка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7846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Подается</a:t>
            </a:r>
            <a:r>
              <a:rPr lang="ru-RU" kern="1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в</a:t>
            </a:r>
            <a:r>
              <a:rPr lang="ru-RU" kern="1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день</a:t>
            </a:r>
            <a:r>
              <a:rPr lang="ru-RU" kern="1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проведения экзамена до выхода из ППЭ</a:t>
            </a:r>
            <a:endParaRPr lang="ru-RU" kern="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marR="41529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Подается</a:t>
            </a:r>
            <a:r>
              <a:rPr lang="ru-RU" kern="100" spc="-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уполномоченному представителю ГЭК в ППЭ</a:t>
            </a:r>
            <a:endParaRPr lang="ru-RU" kern="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marR="16383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При</a:t>
            </a:r>
            <a:r>
              <a:rPr lang="ru-RU" kern="100" spc="-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удовлетворении</a:t>
            </a:r>
            <a:r>
              <a:rPr lang="ru-RU" kern="100" spc="-9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участнику предоставляется возможность сдать экзамен в другой день</a:t>
            </a:r>
            <a:endParaRPr lang="ru-RU" kern="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effectLst/>
                <a:ea typeface="Calibri" panose="020F0502020204030204" pitchFamily="34" charset="0"/>
                <a:cs typeface="Kokila" panose="01010601010101010101" pitchFamily="2"/>
              </a:rPr>
              <a:t> </a:t>
            </a: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6BEAEE96-F501-46A1-90EF-C3EBE46603D4}"/>
              </a:ext>
            </a:extLst>
          </p:cNvPr>
          <p:cNvSpPr/>
          <p:nvPr/>
        </p:nvSpPr>
        <p:spPr>
          <a:xfrm>
            <a:off x="5320144" y="1741429"/>
            <a:ext cx="5951913" cy="3300325"/>
          </a:xfrm>
          <a:prstGeom prst="wedgeRoundRectCallout">
            <a:avLst>
              <a:gd name="adj1" fmla="val 45761"/>
              <a:gd name="adj2" fmla="val 53523"/>
              <a:gd name="adj3" fmla="val 16667"/>
            </a:avLst>
          </a:prstGeom>
          <a:solidFill>
            <a:srgbClr val="D1E0FF"/>
          </a:solidFill>
          <a:ln w="190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2075" algn="ctr">
              <a:spcBef>
                <a:spcPts val="355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Апелляция</a:t>
            </a:r>
            <a:r>
              <a:rPr lang="ru-RU" sz="2000" b="1" spc="-65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о</a:t>
            </a:r>
            <a:r>
              <a:rPr lang="ru-RU" sz="2000" b="1" spc="-7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несогласии</a:t>
            </a:r>
            <a:r>
              <a:rPr lang="ru-RU" sz="2000" b="1" spc="-7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с выставленными баллами</a:t>
            </a:r>
            <a:endParaRPr lang="ru-RU" sz="2000" b="1" dirty="0">
              <a:effectLst/>
              <a:ea typeface="Calibri" panose="020F0502020204030204" pitchFamily="34" charset="0"/>
            </a:endParaRPr>
          </a:p>
          <a:p>
            <a:pPr marL="342900" marR="758825" lvl="0" indent="-342900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Подается</a:t>
            </a:r>
            <a:r>
              <a:rPr lang="ru-RU" kern="1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в</a:t>
            </a:r>
            <a:r>
              <a:rPr lang="ru-RU" kern="1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течение</a:t>
            </a:r>
            <a:r>
              <a:rPr lang="ru-RU" kern="1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двух рабочих дней после</a:t>
            </a:r>
            <a:endParaRPr lang="ru-RU" kern="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20675"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официального</a:t>
            </a:r>
            <a:r>
              <a:rPr lang="ru-RU" kern="100" spc="-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дня</a:t>
            </a:r>
            <a:r>
              <a:rPr lang="ru-RU" kern="100" spc="-9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объявления </a:t>
            </a:r>
            <a:r>
              <a:rPr lang="ru-RU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</a:t>
            </a: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50495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Подается в образовательную организацию</a:t>
            </a:r>
            <a:r>
              <a:rPr lang="ru-RU" kern="100" spc="-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или</a:t>
            </a:r>
            <a:r>
              <a:rPr lang="ru-RU" kern="100" spc="-9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конфликтную </a:t>
            </a:r>
            <a:r>
              <a:rPr lang="ru-RU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комиссию</a:t>
            </a:r>
            <a:endParaRPr lang="ru-RU" kern="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marL="342900" marR="121920" lvl="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При удовлетворении баллы могут</a:t>
            </a:r>
            <a:r>
              <a:rPr lang="ru-RU" kern="100" spc="-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измениться</a:t>
            </a:r>
            <a:r>
              <a:rPr lang="ru-RU" kern="100" spc="-9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(увеличиться, уменьшиться) или остаться без </a:t>
            </a:r>
            <a:r>
              <a:rPr lang="ru-RU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ymbol" panose="05050102010706020507" pitchFamily="18" charset="2"/>
                <a:cs typeface="Times New Roman" panose="02020603050405020304" pitchFamily="18" charset="0"/>
              </a:rPr>
              <a:t>изменений.</a:t>
            </a:r>
            <a:endParaRPr lang="ru-RU" kern="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effectLst/>
                <a:ea typeface="Calibri" panose="020F0502020204030204" pitchFamily="34" charset="0"/>
                <a:cs typeface="Kokila" panose="01010601010101010101" pitchFamily="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6125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8900B-8304-4901-9581-6F763A8F5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88530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ЕГЭ влияет на аттестат?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0CD9FF-5284-4C58-9080-CD3772BDC6D3}"/>
              </a:ext>
            </a:extLst>
          </p:cNvPr>
          <p:cNvSpPr txBox="1"/>
          <p:nvPr/>
        </p:nvSpPr>
        <p:spPr>
          <a:xfrm>
            <a:off x="685801" y="1571105"/>
            <a:ext cx="10771908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сдать ЕГЭ, не ниже минимальных баллов по  русскому языку и математике.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их сдавать три раза.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сдали три раза хотя бы один из обязательных предметов, то получаете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об окончании школы,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ЕГЭ можно будет сдать через год!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баллов для аттестата: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— 24, профильная математика — 27,  математика-база — оценка «‎3»‎‎.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не влияют на аттестат!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влияют на получение золотой и серебряной медалей, получим: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медаль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«‎5» по всем предметам в аттестате, минимум 70 баллов на ЕГЭ по русскому 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профильной математике или «‎5»‎ по базовой математике;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серебряная медаль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двух оценок «‎4»‎‎ в аттестате, минимум 60 баллов на ЕГЭ по русскому и другому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2714110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6308C-19DC-432C-BEA7-D3926997A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6026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оценка идёт в аттестат?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98989-6773-4EF4-A005-74A64483A111}"/>
              </a:ext>
            </a:extLst>
          </p:cNvPr>
          <p:cNvSpPr txBox="1"/>
          <p:nvPr/>
        </p:nvSpPr>
        <p:spPr>
          <a:xfrm>
            <a:off x="1338349" y="1638127"/>
            <a:ext cx="92467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отметки за 11 класс определяются как среднее арифметическое полугодовых и годовых отметок обучающегося за 10 и 11 классы (6 отметок) и разделить на 6 и округлить до целых (Приказ Минобрнауки России от 14 февраля 2014 г. № 115).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или ГВЭ не влияют на итоговые оценки в аттестате.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предметам «Изобразительное искусство», «Музыка» и «Физическая культура» допускается указание отметки «зачтено»</a:t>
            </a:r>
          </a:p>
        </p:txBody>
      </p:sp>
    </p:spTree>
    <p:extLst>
      <p:ext uri="{BB962C8B-B14F-4D97-AF65-F5344CB8AC3E}">
        <p14:creationId xmlns:p14="http://schemas.microsoft.com/office/powerpoint/2010/main" val="2397137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E7C31-9A0A-48B2-B9D9-D52020D7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готовиться?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876F8B-3F81-4E42-8FD9-03FE7D3CF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систематичность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E6EC8C-CEB7-4B95-AAE0-1957B46A1961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Не оставляй на последний день, начинай готовиться сейчас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Повторяй темы с наиболее трудных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Повторяй каждый день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8A4AD-ECCF-4693-B74C-F809D899E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Режим дня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CEF7DEC-A0AD-4E54-A66D-ED499212A072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Просыпайся и ложись в одно и то же время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Между подготовкой делай перерывы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Обязательно выходи на свежий воздух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6BDA890D-9E43-408A-ABF2-7E8E97F403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Режим питания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1B2B491-A314-4A25-B0C9-6025BCBE915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Полноценное питание залог твоего здоровья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Не волнуйся, у тебя всё получится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800" dirty="0"/>
              <a:t>Всегда придут на помощь учителя и твои родители</a:t>
            </a:r>
          </a:p>
        </p:txBody>
      </p:sp>
    </p:spTree>
    <p:extLst>
      <p:ext uri="{BB962C8B-B14F-4D97-AF65-F5344CB8AC3E}">
        <p14:creationId xmlns:p14="http://schemas.microsoft.com/office/powerpoint/2010/main" val="3706875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134599" cy="464127"/>
          </a:xfrm>
        </p:spPr>
        <p:txBody>
          <a:bodyPr>
            <a:normAutofit fontScale="90000"/>
          </a:bodyPr>
          <a:lstStyle/>
          <a:p>
            <a:pPr algn="ctr"/>
            <a:r>
              <a:rPr lang="ru-RU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4000"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   </a:t>
            </a:r>
            <a:r>
              <a:rPr lang="ru-RU" sz="4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  П</a:t>
            </a:r>
            <a:r>
              <a:rPr lang="ru-RU" sz="4000" b="1" u="sng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ОМОЩЬ</a:t>
            </a:r>
            <a:endParaRPr lang="ru-RU" sz="4000" b="1" u="sng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0145" y="1470772"/>
            <a:ext cx="9310255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50"/>
              </a:spcBef>
            </a:pPr>
            <a:r>
              <a:rPr lang="ru-RU" altLang="ru-RU" sz="2000" b="1" u="sng" dirty="0">
                <a:solidFill>
                  <a:srgbClr val="800000"/>
                </a:solidFill>
                <a:latin typeface="Georgia" panose="02040502050405020303" pitchFamily="18" charset="0"/>
              </a:rPr>
              <a:t>fipi.ru</a:t>
            </a:r>
            <a:r>
              <a:rPr lang="ru-RU" altLang="ru-RU" sz="2000" b="1" dirty="0">
                <a:solidFill>
                  <a:srgbClr val="80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- Федеральный институт педагогических измерений</a:t>
            </a:r>
            <a:endParaRPr lang="ru-RU" altLang="ru-RU" sz="2000" dirty="0">
              <a:latin typeface="Georgia" panose="02040502050405020303" pitchFamily="18" charset="0"/>
            </a:endParaRPr>
          </a:p>
          <a:p>
            <a:pPr algn="ctr">
              <a:spcBef>
                <a:spcPts val="963"/>
              </a:spcBef>
            </a:pPr>
            <a:r>
              <a:rPr lang="ru-RU" altLang="ru-RU" sz="2000" b="1" u="sng" dirty="0">
                <a:solidFill>
                  <a:srgbClr val="800000"/>
                </a:solidFill>
                <a:latin typeface="Georgia" panose="02040502050405020303" pitchFamily="18" charset="0"/>
              </a:rPr>
              <a:t>ege.edu.ru</a:t>
            </a:r>
            <a:r>
              <a:rPr lang="ru-RU" altLang="ru-RU" sz="2000" b="1" dirty="0">
                <a:solidFill>
                  <a:srgbClr val="800000"/>
                </a:solidFill>
                <a:latin typeface="Georgia" panose="02040502050405020303" pitchFamily="18" charset="0"/>
              </a:rPr>
              <a:t>  </a:t>
            </a:r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- Официальный информационный	портал ЕГЭ</a:t>
            </a:r>
            <a:endParaRPr lang="ru-RU" altLang="ru-RU" sz="2000" dirty="0">
              <a:latin typeface="Georgia" panose="02040502050405020303" pitchFamily="18" charset="0"/>
            </a:endParaRPr>
          </a:p>
          <a:p>
            <a:pPr algn="ctr">
              <a:spcBef>
                <a:spcPts val="1075"/>
              </a:spcBef>
            </a:pPr>
            <a:r>
              <a:rPr lang="ru-RU" altLang="ru-RU" sz="2000" b="1" u="sng" dirty="0">
                <a:solidFill>
                  <a:srgbClr val="800000"/>
                </a:solidFill>
                <a:latin typeface="Georgia" panose="02040502050405020303" pitchFamily="18" charset="0"/>
              </a:rPr>
              <a:t>obrnadzor.gov.ru</a:t>
            </a:r>
            <a:r>
              <a:rPr lang="ru-RU" altLang="ru-RU" sz="2000" b="1" dirty="0">
                <a:solidFill>
                  <a:srgbClr val="80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- Федеральная служба  по надзору	в сфере  образования и науки</a:t>
            </a:r>
            <a:endParaRPr lang="ru-RU" altLang="ru-RU" sz="2000" dirty="0">
              <a:latin typeface="Georgia" panose="02040502050405020303" pitchFamily="18" charset="0"/>
            </a:endParaRPr>
          </a:p>
          <a:p>
            <a:pPr algn="ctr">
              <a:spcBef>
                <a:spcPts val="1075"/>
              </a:spcBef>
            </a:pPr>
            <a:r>
              <a:rPr lang="ru-RU" altLang="ru-RU" sz="2000" b="1" u="sng" dirty="0">
                <a:solidFill>
                  <a:srgbClr val="C00000"/>
                </a:solidFill>
                <a:latin typeface="Georgia" panose="02040502050405020303" pitchFamily="18" charset="0"/>
                <a:hlinkClick r:id="rId2"/>
              </a:rPr>
              <a:t>www.rustest.ru</a:t>
            </a:r>
            <a:r>
              <a:rPr lang="ru-RU" altLang="ru-RU" sz="2000" b="1" dirty="0">
                <a:solidFill>
                  <a:srgbClr val="800000"/>
                </a:solidFill>
                <a:latin typeface="Georgia" panose="02040502050405020303" pitchFamily="18" charset="0"/>
                <a:hlinkClick r:id="rId2"/>
              </a:rPr>
              <a:t> </a:t>
            </a:r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- Официальный сайт Федерального центра</a:t>
            </a:r>
            <a:endParaRPr lang="ru-RU" altLang="ru-RU" sz="2000" dirty="0">
              <a:latin typeface="Georgia" panose="02040502050405020303" pitchFamily="18" charset="0"/>
            </a:endParaRPr>
          </a:p>
          <a:p>
            <a:pPr algn="ctr"/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Тестирования</a:t>
            </a:r>
            <a:endParaRPr lang="ru-RU" altLang="ru-RU" sz="2000" dirty="0">
              <a:latin typeface="Georgia" panose="02040502050405020303" pitchFamily="18" charset="0"/>
            </a:endParaRPr>
          </a:p>
          <a:p>
            <a:pPr algn="ctr">
              <a:spcBef>
                <a:spcPts val="725"/>
              </a:spcBef>
            </a:pPr>
            <a:r>
              <a:rPr lang="ru-RU" altLang="ru-RU" sz="2000" b="1" u="sng" dirty="0">
                <a:solidFill>
                  <a:srgbClr val="800000"/>
                </a:solidFill>
                <a:latin typeface="Georgia" panose="02040502050405020303" pitchFamily="18" charset="0"/>
              </a:rPr>
              <a:t>mon.gov.ru</a:t>
            </a:r>
            <a:r>
              <a:rPr lang="ru-RU" altLang="ru-RU" sz="2000" b="1" dirty="0">
                <a:solidFill>
                  <a:srgbClr val="80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-  Министерство образования и науки	Российской</a:t>
            </a:r>
            <a:endParaRPr lang="ru-RU" altLang="ru-RU" sz="2000" dirty="0">
              <a:latin typeface="Georgia" panose="02040502050405020303" pitchFamily="18" charset="0"/>
            </a:endParaRPr>
          </a:p>
          <a:p>
            <a:pPr algn="ctr"/>
            <a:r>
              <a:rPr lang="ru-RU" altLang="ru-RU" sz="2000" b="1" dirty="0">
                <a:solidFill>
                  <a:srgbClr val="404040"/>
                </a:solidFill>
                <a:latin typeface="Georgia" panose="02040502050405020303" pitchFamily="18" charset="0"/>
              </a:rPr>
              <a:t>Федерации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6076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9144000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3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638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76B3C7D8-ECB2-498A-AA11-870194AF3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918556"/>
            <a:ext cx="10394706" cy="44473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0415474-6A33-42C1-B512-C4CE113A1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864" y="1654232"/>
            <a:ext cx="3310128" cy="9854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ru-RU" sz="20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Приказ </a:t>
            </a:r>
            <a:r>
              <a:rPr lang="ru-RU" sz="2000" dirty="0" err="1">
                <a:solidFill>
                  <a:schemeClr val="tx1"/>
                </a:solidFill>
              </a:rPr>
              <a:t>Минпросвещения</a:t>
            </a:r>
            <a:r>
              <a:rPr lang="ru-RU" sz="2000" dirty="0">
                <a:solidFill>
                  <a:schemeClr val="tx1"/>
                </a:solidFill>
              </a:rPr>
              <a:t> России и Рособрнадзора от 04.04.2023 г. №233/552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5311AD4E-DB65-4125-A09B-811EF02B892D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800" dirty="0"/>
              <a:t>О Порядке проведения государственной итоговой аттестации по образовательным программам среднего общего образования, утвержденным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BDD5706-48AF-405B-BA47-F8EE9BD52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34622" y="1654232"/>
            <a:ext cx="3310128" cy="9854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300" dirty="0">
                <a:solidFill>
                  <a:srgbClr val="FF0000"/>
                </a:solidFill>
              </a:rPr>
              <a:t>федеральный закон от 29.12.2012 № 273-ФЗ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39482C39-20B5-4D16-98AB-C0D1CD63A6B5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/>
              <a:t>«Об образовании в Российской Федерации»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DD9CCB5-377E-494B-A124-278D82331F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70380" y="1654232"/>
            <a:ext cx="3310128" cy="9854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Приказ </a:t>
            </a:r>
            <a:r>
              <a:rPr lang="ru-RU" sz="2000" dirty="0" err="1">
                <a:solidFill>
                  <a:schemeClr val="tx1"/>
                </a:solidFill>
              </a:rPr>
              <a:t>Минпросвещения</a:t>
            </a:r>
            <a:r>
              <a:rPr lang="ru-RU" sz="2000" dirty="0">
                <a:solidFill>
                  <a:schemeClr val="tx1"/>
                </a:solidFill>
              </a:rPr>
              <a:t> России и Рособрнадзора от 09.02.2024 № 89/208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46EDA18E-AA40-463E-AAA8-B5D2030EA695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/>
              <a:t>об особенностях проведения ГИА, формы проведения ГИА и условий допуска к ней в 2023/24, 2024/25, 2025/26 учебных годах</a:t>
            </a:r>
          </a:p>
        </p:txBody>
      </p:sp>
    </p:spTree>
    <p:extLst>
      <p:ext uri="{BB962C8B-B14F-4D97-AF65-F5344CB8AC3E}">
        <p14:creationId xmlns:p14="http://schemas.microsoft.com/office/powerpoint/2010/main" val="3973007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381" y="52217"/>
            <a:ext cx="9365673" cy="1243289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</a:t>
            </a:r>
          </a:p>
          <a:p>
            <a:pPr algn="ctr">
              <a:lnSpc>
                <a:spcPct val="100000"/>
              </a:lnSpc>
            </a:pPr>
            <a:r>
              <a:rPr sz="4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</a:t>
            </a:r>
            <a:r>
              <a:rPr sz="40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</a:t>
            </a:r>
            <a:r>
              <a:rPr sz="4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успехи</a:t>
            </a:r>
            <a:r>
              <a:rPr sz="4000" b="1" spc="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4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учении»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731962" y="1551051"/>
          <a:ext cx="8930640" cy="49376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0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5873">
                <a:tc>
                  <a:txBody>
                    <a:bodyPr/>
                    <a:lstStyle/>
                    <a:p>
                      <a:pPr marL="90805" marR="1193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Медаль</a:t>
                      </a:r>
                      <a:r>
                        <a:rPr sz="2400" b="1" spc="-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«За</a:t>
                      </a:r>
                      <a:r>
                        <a:rPr sz="2400" b="1" spc="-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особые </a:t>
                      </a:r>
                      <a:r>
                        <a:rPr sz="2400" b="1" spc="-6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успехи</a:t>
                      </a:r>
                      <a:r>
                        <a:rPr sz="2400" b="1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учении»</a:t>
                      </a:r>
                      <a:endParaRPr sz="2400" dirty="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400" b="1" spc="-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степени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Итоговые</a:t>
                      </a:r>
                      <a:r>
                        <a:rPr sz="2400" b="1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оценки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«Отлично»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91440" marR="63373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Не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менее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70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баллов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по </a:t>
                      </a:r>
                      <a:r>
                        <a:rPr sz="2400" b="1" spc="-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русскому </a:t>
                      </a:r>
                      <a:r>
                        <a:rPr sz="2400" b="1" spc="-6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языку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91440" marR="478155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Не</a:t>
                      </a:r>
                      <a:r>
                        <a:rPr sz="24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менее</a:t>
                      </a:r>
                      <a:r>
                        <a:rPr sz="2400" b="1" spc="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70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баллов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одному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из </a:t>
                      </a:r>
                      <a:r>
                        <a:rPr sz="2400" b="1" spc="-6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сдаваемых</a:t>
                      </a:r>
                      <a:r>
                        <a:rPr sz="2400" b="1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предметов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760">
                <a:tc>
                  <a:txBody>
                    <a:bodyPr/>
                    <a:lstStyle/>
                    <a:p>
                      <a:pPr marL="90805" marR="1193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Медаль</a:t>
                      </a:r>
                      <a:r>
                        <a:rPr sz="2400" b="1" spc="-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«За</a:t>
                      </a:r>
                      <a:r>
                        <a:rPr sz="2400" b="1" spc="-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особые </a:t>
                      </a:r>
                      <a:r>
                        <a:rPr sz="2400" b="1" spc="-6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успехи</a:t>
                      </a:r>
                      <a:r>
                        <a:rPr sz="2400" b="1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учении»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II</a:t>
                      </a:r>
                      <a:r>
                        <a:rPr sz="2400" b="1" spc="-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степени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219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Итоговые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оценки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«Отлично»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 не </a:t>
                      </a:r>
                      <a:r>
                        <a:rPr sz="2400" b="1" spc="-6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более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двух</a:t>
                      </a:r>
                      <a:r>
                        <a:rPr sz="2400" b="1" spc="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оценок</a:t>
                      </a:r>
                      <a:r>
                        <a:rPr sz="24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«хорошо»</a:t>
                      </a:r>
                      <a:endParaRPr sz="2400" dirty="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Не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менее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60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баллов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24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русскому</a:t>
                      </a:r>
                      <a:endParaRPr sz="2400" dirty="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языку</a:t>
                      </a:r>
                      <a:endParaRPr sz="2400" dirty="0">
                        <a:latin typeface="Arial"/>
                        <a:cs typeface="Arial"/>
                      </a:endParaRPr>
                    </a:p>
                    <a:p>
                      <a:pPr marL="91440" marR="478155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Не</a:t>
                      </a:r>
                      <a:r>
                        <a:rPr sz="2400" b="1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менее</a:t>
                      </a:r>
                      <a:r>
                        <a:rPr sz="2400" b="1" spc="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60</a:t>
                      </a:r>
                      <a:r>
                        <a:rPr sz="24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баллов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одному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из </a:t>
                      </a:r>
                      <a:r>
                        <a:rPr sz="2400" b="1" spc="-6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сдаваемых</a:t>
                      </a:r>
                      <a:r>
                        <a:rPr sz="2400" b="1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предметов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1532" y="2708149"/>
            <a:ext cx="1799844" cy="96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83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7333" y="147691"/>
            <a:ext cx="4576445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Результаты</a:t>
            </a:r>
            <a:r>
              <a:rPr sz="4400" spc="-80" dirty="0"/>
              <a:t> </a:t>
            </a:r>
            <a:r>
              <a:rPr sz="4400" dirty="0"/>
              <a:t>ЕГЭ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9345" y="789709"/>
            <a:ext cx="5250873" cy="12135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9688" y="2003297"/>
            <a:ext cx="4754880" cy="35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6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6199" y="1648461"/>
            <a:ext cx="7898765" cy="4049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spcBef>
                <a:spcPts val="95"/>
              </a:spcBef>
            </a:pPr>
            <a:r>
              <a:rPr sz="4000" b="1" spc="-5" dirty="0">
                <a:solidFill>
                  <a:srgbClr val="212168"/>
                </a:solidFill>
                <a:latin typeface="Arial"/>
                <a:cs typeface="Arial"/>
              </a:rPr>
              <a:t>Лица,</a:t>
            </a:r>
            <a:r>
              <a:rPr sz="4000" b="1" spc="10" dirty="0">
                <a:solidFill>
                  <a:srgbClr val="212168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212168"/>
                </a:solidFill>
                <a:latin typeface="Arial"/>
                <a:cs typeface="Arial"/>
              </a:rPr>
              <a:t>допустившие</a:t>
            </a:r>
            <a:r>
              <a:rPr sz="4000" b="1" spc="25" dirty="0">
                <a:solidFill>
                  <a:srgbClr val="212168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212168"/>
                </a:solidFill>
                <a:latin typeface="Arial"/>
                <a:cs typeface="Arial"/>
              </a:rPr>
              <a:t>нарушение </a:t>
            </a:r>
            <a:r>
              <a:rPr sz="4000" b="1" spc="-1100" dirty="0">
                <a:solidFill>
                  <a:srgbClr val="212168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212168"/>
                </a:solidFill>
                <a:latin typeface="Arial"/>
                <a:cs typeface="Arial"/>
              </a:rPr>
              <a:t>устанавливаемого</a:t>
            </a:r>
            <a:r>
              <a:rPr sz="4000" b="1" spc="25" dirty="0">
                <a:solidFill>
                  <a:srgbClr val="212168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212168"/>
                </a:solidFill>
                <a:latin typeface="Arial"/>
                <a:cs typeface="Arial"/>
              </a:rPr>
              <a:t>порядка </a:t>
            </a:r>
            <a:r>
              <a:rPr sz="4000" b="1" spc="-5" dirty="0">
                <a:solidFill>
                  <a:srgbClr val="212168"/>
                </a:solidFill>
                <a:latin typeface="Arial"/>
                <a:cs typeface="Arial"/>
              </a:rPr>
              <a:t> проведения</a:t>
            </a:r>
            <a:r>
              <a:rPr sz="4000" b="1" spc="30" dirty="0">
                <a:solidFill>
                  <a:srgbClr val="212168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212168"/>
                </a:solidFill>
                <a:latin typeface="Arial"/>
                <a:cs typeface="Arial"/>
              </a:rPr>
              <a:t>ГИА,</a:t>
            </a:r>
            <a:endParaRPr sz="4000">
              <a:latin typeface="Arial"/>
              <a:cs typeface="Arial"/>
            </a:endParaRPr>
          </a:p>
          <a:p>
            <a:pPr algn="ctr">
              <a:spcBef>
                <a:spcPts val="960"/>
              </a:spcBef>
            </a:pPr>
            <a:r>
              <a:rPr sz="4000" b="1" spc="-10" dirty="0">
                <a:solidFill>
                  <a:srgbClr val="C00000"/>
                </a:solidFill>
                <a:latin typeface="Arial"/>
                <a:cs typeface="Arial"/>
              </a:rPr>
              <a:t>удаляются</a:t>
            </a:r>
            <a:r>
              <a:rPr sz="4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4000" b="1" spc="-10" dirty="0">
                <a:solidFill>
                  <a:srgbClr val="C00000"/>
                </a:solidFill>
                <a:latin typeface="Arial"/>
                <a:cs typeface="Arial"/>
              </a:rPr>
              <a:t>экзамена!</a:t>
            </a:r>
            <a:endParaRPr sz="4000">
              <a:latin typeface="Arial"/>
              <a:cs typeface="Arial"/>
            </a:endParaRPr>
          </a:p>
          <a:p>
            <a:pPr marL="1272540" marR="1262380" algn="ctr">
              <a:lnSpc>
                <a:spcPct val="120000"/>
              </a:lnSpc>
              <a:spcBef>
                <a:spcPts val="5"/>
              </a:spcBef>
            </a:pPr>
            <a:r>
              <a:rPr sz="4000" b="1" spc="-10" dirty="0">
                <a:solidFill>
                  <a:srgbClr val="C00000"/>
                </a:solidFill>
                <a:latin typeface="Arial"/>
                <a:cs typeface="Arial"/>
              </a:rPr>
              <a:t>Пересдача </a:t>
            </a:r>
            <a:r>
              <a:rPr sz="4000" b="1" spc="-5" dirty="0">
                <a:solidFill>
                  <a:srgbClr val="C00000"/>
                </a:solidFill>
                <a:latin typeface="Arial"/>
                <a:cs typeface="Arial"/>
              </a:rPr>
              <a:t>возможна </a:t>
            </a:r>
            <a:r>
              <a:rPr sz="4000" b="1" spc="-1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Arial"/>
                <a:cs typeface="Arial"/>
              </a:rPr>
              <a:t>ТОЛЬКО</a:t>
            </a:r>
            <a:r>
              <a:rPr sz="40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Arial"/>
                <a:cs typeface="Arial"/>
              </a:rPr>
              <a:t>через</a:t>
            </a:r>
            <a:r>
              <a:rPr sz="4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Arial"/>
                <a:cs typeface="Arial"/>
              </a:rPr>
              <a:t>год!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7471" y="0"/>
            <a:ext cx="2531364" cy="144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17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сдачи экзаменов! Каждый, кто, сдает экзамены, независимо от их результата, постигает самую важную в жизни науку – умение не сдаваться в трудной ситуации, а провалившись - вдохнуть полной грудью и идти дальше.</a:t>
            </a:r>
          </a:p>
          <a:p>
            <a:endParaRPr lang="ru-RU" dirty="0"/>
          </a:p>
        </p:txBody>
      </p:sp>
      <p:pic>
        <p:nvPicPr>
          <p:cNvPr id="6" name="Рисунок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65" y="1731818"/>
            <a:ext cx="3991194" cy="386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23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CF397-67E7-4DB5-913F-5A0552A9B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59" y="1059873"/>
            <a:ext cx="10396882" cy="793865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нужно сдавать ГИА?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A397F7-CFE1-4AC3-9107-BC436B816F27}"/>
              </a:ext>
            </a:extLst>
          </p:cNvPr>
          <p:cNvSpPr txBox="1"/>
          <p:nvPr/>
        </p:nvSpPr>
        <p:spPr>
          <a:xfrm>
            <a:off x="979733" y="1853738"/>
            <a:ext cx="95263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по образовательным программам среднего общего образования (ГИА-11), является </a:t>
            </a:r>
            <a:r>
              <a:rPr lang="ru-RU" sz="2400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2400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аттестата о среднем общем образовании необходимо сдать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математику и русский язык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400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продолжения обучения в высшем учебном заведении необходимо выбрать учебные предметы</a:t>
            </a:r>
            <a:r>
              <a:rPr lang="ru-RU" sz="24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необходимые для поступления , сдать их в форме ЕГЭ.</a:t>
            </a:r>
            <a:endParaRPr lang="ru-RU" sz="2400" b="1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по всем учебным предметам (за исключением иностранных языков) проводятся на русском языке.</a:t>
            </a:r>
          </a:p>
        </p:txBody>
      </p:sp>
    </p:spTree>
    <p:extLst>
      <p:ext uri="{BB962C8B-B14F-4D97-AF65-F5344CB8AC3E}">
        <p14:creationId xmlns:p14="http://schemas.microsoft.com/office/powerpoint/2010/main" val="77150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3C5C1-780A-4969-B30B-181946F18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880741"/>
            <a:ext cx="10394706" cy="602673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</a:t>
            </a:r>
            <a:r>
              <a:rPr lang="ru-RU" sz="4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8199E-4D59-4EE1-89D7-46EF2CEFE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2" y="1687484"/>
            <a:ext cx="3106108" cy="95217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Единый государственный экзамен (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ЕГЭ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)</a:t>
            </a:r>
            <a:endParaRPr lang="ru-RU" sz="20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25C329-9636-4C6B-8AA6-48D98AF5C2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106108" cy="27349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1800" dirty="0"/>
              <a:t>сдают обучающиеся, не имеющие академической задолженности, в том числе за итоговое сочинение (изложение), и  выполнившие учебный план полностью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85B793-2641-4150-AEA1-10A9477D7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28358" y="1687484"/>
            <a:ext cx="3729206" cy="95217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государственный выпускной экзамен (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ГВЭ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)</a:t>
            </a:r>
            <a:endParaRPr lang="ru-RU" sz="20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A72A089-BC37-4BFE-943E-4D5AA7A83A7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928358" y="2639658"/>
            <a:ext cx="3729207" cy="27349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rgbClr val="1A1A1A"/>
                </a:solidFill>
                <a:latin typeface="Calibri" panose="020F0502020204030204" pitchFamily="34" charset="0"/>
              </a:rPr>
              <a:t>Сдают лица с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 ограниченными возможностями здоровья, дети-инвалиды. результаты ГВЭ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не учитываются при поступлении в 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организации высшего образования 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B14950A-9C6D-4D3F-8218-4381917654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70380" y="1687484"/>
            <a:ext cx="3310128" cy="95217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Важно!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DAB153D-C11F-4FB8-B674-727A80B9414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l"/>
            <a:r>
              <a:rPr lang="ru-RU" sz="2000" b="0" i="0" dirty="0">
                <a:solidFill>
                  <a:srgbClr val="1A1A1A"/>
                </a:solidFill>
                <a:effectLst/>
                <a:latin typeface="Calibri" panose="020F0502020204030204" pitchFamily="34" charset="0"/>
              </a:rPr>
              <a:t>Для лиц с ограниченными возможностями здоровья, детей-инвалидов ГИА-11 по их желанию проводится </a:t>
            </a:r>
          </a:p>
          <a:p>
            <a:pPr algn="l"/>
            <a:r>
              <a:rPr lang="ru-RU" sz="2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в форме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егэ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или </a:t>
            </a:r>
            <a:r>
              <a:rPr lang="ru-RU" sz="20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гиа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47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23E7D70-8D22-4F57-B04D-B96ABAC72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860367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/>
                </a:solidFill>
              </a:rPr>
              <a:t>Когда пройдут экзамены в 2025 г?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309B88-2996-4E57-8F40-267AE8F4E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</a:rPr>
              <a:t>Досрочный период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F7C3752-306D-4A59-A365-78BD5FEFF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400" dirty="0"/>
              <a:t>С 21 марта по 11 апреля 2025 года</a:t>
            </a:r>
          </a:p>
          <a:p>
            <a:pPr algn="l"/>
            <a:r>
              <a:rPr lang="ru-RU" sz="2400" b="1" i="1" dirty="0"/>
              <a:t>Резервные дни:</a:t>
            </a:r>
          </a:p>
          <a:p>
            <a:pPr algn="l"/>
            <a:r>
              <a:rPr lang="ru-RU" sz="2400" dirty="0"/>
              <a:t>С 14 апреля по 21 апреля 2025 года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294D10-AB46-45F7-8EB5-CD6356B02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</a:rPr>
              <a:t>Основной период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9EC384B-A2A3-4483-9D1D-BF089BD6054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1800" dirty="0"/>
              <a:t>С 23 мая по 11 июня 2025 года</a:t>
            </a:r>
          </a:p>
          <a:p>
            <a:pPr algn="l">
              <a:lnSpc>
                <a:spcPct val="100000"/>
              </a:lnSpc>
            </a:pPr>
            <a:r>
              <a:rPr lang="ru-RU" sz="1800" b="1" i="1" dirty="0"/>
              <a:t>Резервные дни:</a:t>
            </a:r>
          </a:p>
          <a:p>
            <a:pPr algn="l">
              <a:lnSpc>
                <a:spcPct val="100000"/>
              </a:lnSpc>
            </a:pPr>
            <a:r>
              <a:rPr lang="ru-RU" sz="1800" dirty="0"/>
              <a:t>С 16 июня по 23 июня.</a:t>
            </a:r>
          </a:p>
          <a:p>
            <a:pPr algn="l">
              <a:lnSpc>
                <a:spcPct val="100000"/>
              </a:lnSpc>
            </a:pPr>
            <a:r>
              <a:rPr lang="ru-RU" sz="1800" b="1" i="1" dirty="0"/>
              <a:t>Дополнительный период:</a:t>
            </a:r>
          </a:p>
          <a:p>
            <a:pPr algn="l">
              <a:lnSpc>
                <a:spcPct val="100000"/>
              </a:lnSpc>
            </a:pPr>
            <a:r>
              <a:rPr lang="ru-RU" sz="1800" dirty="0"/>
              <a:t>С 4 сентября по 23 сентября 2025 года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C5898A5-A761-4CA9-9907-1CB8F99E16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Итоговое сочинение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BF4FAB1A-F3AC-4256-BB98-0898D3588A7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/>
              <a:t>(изложение)</a:t>
            </a:r>
          </a:p>
          <a:p>
            <a:r>
              <a:rPr lang="ru-RU" sz="2400" dirty="0"/>
              <a:t>04.12.2024 </a:t>
            </a:r>
          </a:p>
          <a:p>
            <a:r>
              <a:rPr lang="ru-RU" sz="2400" b="1" i="1" dirty="0"/>
              <a:t>Резервные дни</a:t>
            </a:r>
          </a:p>
          <a:p>
            <a:r>
              <a:rPr lang="ru-RU" sz="2400" dirty="0"/>
              <a:t>05.02.2025 </a:t>
            </a:r>
          </a:p>
          <a:p>
            <a:r>
              <a:rPr lang="ru-RU" sz="2400" dirty="0"/>
              <a:t>09.04.2025</a:t>
            </a:r>
          </a:p>
        </p:txBody>
      </p:sp>
      <p:sp>
        <p:nvSpPr>
          <p:cNvPr id="10" name="Управляющая кнопка: &quot;Вперед&quot; или &quot;Следующий&quot;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A0122E4-34F1-4D4F-ADC3-C60993E056E6}"/>
              </a:ext>
            </a:extLst>
          </p:cNvPr>
          <p:cNvSpPr/>
          <p:nvPr/>
        </p:nvSpPr>
        <p:spPr>
          <a:xfrm>
            <a:off x="9318567" y="5791287"/>
            <a:ext cx="2078182" cy="473825"/>
          </a:xfrm>
          <a:prstGeom prst="actionButtonForwardNex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Полное расписание</a:t>
            </a:r>
          </a:p>
        </p:txBody>
      </p:sp>
    </p:spTree>
    <p:extLst>
      <p:ext uri="{BB962C8B-B14F-4D97-AF65-F5344CB8AC3E}">
        <p14:creationId xmlns:p14="http://schemas.microsoft.com/office/powerpoint/2010/main" val="245152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23E7D70-8D22-4F57-B04D-B96ABAC72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860367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/>
                </a:solidFill>
              </a:rPr>
              <a:t>Когда пройдут экзамены в 2025 г?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309B88-2996-4E57-8F40-267AE8F4E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2" y="1505597"/>
            <a:ext cx="3310128" cy="5762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</a:rPr>
              <a:t>Досрочный период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4F7C3752-306D-4A59-A365-78BD5FEFF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98862" y="2103006"/>
            <a:ext cx="3310128" cy="357735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</a:rPr>
              <a:t>21 марта (пятница) — география, литература;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25 марта (вторник) 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28 марта (пятница) — математика (базовый и профильный уровни);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1 апреля (вторник) — биология, иностранные языки (письменная часть), физика;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4 апреля (</a:t>
            </a:r>
            <a:r>
              <a:rPr lang="ru-RU" b="0" i="0" dirty="0" err="1">
                <a:solidFill>
                  <a:srgbClr val="000000"/>
                </a:solidFill>
                <a:effectLst/>
              </a:rPr>
              <a:t>пт</a:t>
            </a:r>
            <a:r>
              <a:rPr lang="ru-RU" b="0" i="0" dirty="0">
                <a:solidFill>
                  <a:srgbClr val="000000"/>
                </a:solidFill>
                <a:effectLst/>
              </a:rPr>
              <a:t>) — ин </a:t>
            </a:r>
            <a:r>
              <a:rPr lang="ru-RU" b="0" i="0" dirty="0" err="1">
                <a:solidFill>
                  <a:srgbClr val="000000"/>
                </a:solidFill>
                <a:effectLst/>
              </a:rPr>
              <a:t>яз</a:t>
            </a:r>
            <a:r>
              <a:rPr lang="ru-RU" b="0" i="0" dirty="0">
                <a:solidFill>
                  <a:srgbClr val="000000"/>
                </a:solidFill>
                <a:effectLst/>
              </a:rPr>
              <a:t> (устная часть);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8 апреля (вторник) — информатика, обществознание;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11 апреля (пятница) — история, химия.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294D10-AB46-45F7-8EB5-CD6356B02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34621" y="1505597"/>
            <a:ext cx="3310128" cy="5762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</a:rPr>
              <a:t>Основной период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9EC384B-A2A3-4483-9D1D-BF089BD6054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234621" y="2103007"/>
            <a:ext cx="3310128" cy="375746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b="0" i="0" dirty="0">
                <a:solidFill>
                  <a:srgbClr val="000000"/>
                </a:solidFill>
                <a:effectLst/>
              </a:rPr>
              <a:t>23 мая (пятница) — история, литература, химия;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27 мая (вторник) — математика базового и профильного уровней;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30 мая (пятница) 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2 июня (понедельник) — обществознание, физика;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5 июня (четверг) — биология, география, иностранные языки (письменная часть);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10 июня (вторник) — иностранные (устная часть), информатика;</a:t>
            </a:r>
            <a:r>
              <a:rPr lang="ru-RU" dirty="0"/>
              <a:t/>
            </a:r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</a:rPr>
              <a:t>11 июня (среда) — иностранные языки (устная часть), информатика.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C5898A5-A761-4CA9-9907-1CB8F99E16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70380" y="1526745"/>
            <a:ext cx="3310128" cy="57626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Резервные дни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BF4FAB1A-F3AC-4256-BB98-0898D3588A7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770380" y="2103007"/>
            <a:ext cx="3310128" cy="3577356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16 июня (</a:t>
            </a:r>
            <a:r>
              <a:rPr lang="ru-RU" dirty="0" err="1"/>
              <a:t>пн</a:t>
            </a:r>
            <a:r>
              <a:rPr lang="ru-RU" dirty="0"/>
              <a:t>) — география, литература, обществознание, физика;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17 июня (</a:t>
            </a:r>
            <a:r>
              <a:rPr lang="ru-RU" dirty="0" err="1"/>
              <a:t>вт</a:t>
            </a:r>
            <a:r>
              <a:rPr lang="ru-RU" dirty="0"/>
              <a:t>) — русский язык;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18 июня (ср) — иностранные языки (устная часть), история, химия;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19 июня (</a:t>
            </a:r>
            <a:r>
              <a:rPr lang="ru-RU" dirty="0" err="1"/>
              <a:t>чт</a:t>
            </a:r>
            <a:r>
              <a:rPr lang="ru-RU" dirty="0"/>
              <a:t>) — биология, иностранные языки (письменная часть), информатика;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20 июня (</a:t>
            </a:r>
            <a:r>
              <a:rPr lang="ru-RU" dirty="0" err="1"/>
              <a:t>пт</a:t>
            </a:r>
            <a:r>
              <a:rPr lang="ru-RU" dirty="0"/>
              <a:t>) — математика базового и профильного уровней;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23 июня (</a:t>
            </a:r>
            <a:r>
              <a:rPr lang="ru-RU" dirty="0" err="1"/>
              <a:t>пн</a:t>
            </a:r>
            <a:r>
              <a:rPr lang="ru-RU" dirty="0"/>
              <a:t>) — все учебные предметы.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Пересдачи по одному из выбранных предметов - 3 и 4 июля</a:t>
            </a:r>
          </a:p>
        </p:txBody>
      </p:sp>
    </p:spTree>
    <p:extLst>
      <p:ext uri="{BB962C8B-B14F-4D97-AF65-F5344CB8AC3E}">
        <p14:creationId xmlns:p14="http://schemas.microsoft.com/office/powerpoint/2010/main" val="73900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A2050A-FF82-4A6B-ABAC-B7472223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77091"/>
            <a:ext cx="10120744" cy="789709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подавать заявление?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CEB22-A0FC-44A0-928E-87BB637B78DE}"/>
              </a:ext>
            </a:extLst>
          </p:cNvPr>
          <p:cNvSpPr txBox="1"/>
          <p:nvPr/>
        </p:nvSpPr>
        <p:spPr>
          <a:xfrm>
            <a:off x="221674" y="1228397"/>
            <a:ext cx="113053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допуска к ЕГЭ необходимо написать итоговое сочинение </a:t>
            </a:r>
            <a:r>
              <a:rPr lang="ru-RU" sz="2000" b="1" i="0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000" b="1" i="0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итоговое сочинение надо подать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20 ноября 2024 </a:t>
            </a:r>
            <a:r>
              <a:rPr lang="ru-RU" sz="2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000" b="1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ГИА-11 необходимо подать заявление с указанием выбранных учебных предметов, формой (формами) ГИА-11, сроков участия в ГИА-11 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февраля 2025 года </a:t>
            </a:r>
            <a:r>
              <a:rPr lang="ru-RU" sz="2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</a:t>
            </a:r>
            <a:endParaRPr lang="ru-RU" sz="2000" b="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подаёт заявление?</a:t>
            </a:r>
          </a:p>
          <a:p>
            <a:pPr algn="l"/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ыпускники 11 классов </a:t>
            </a:r>
            <a:endParaRPr lang="ru-RU" sz="2000" b="0" i="0" dirty="0" smtClean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 обучающиеся либо их законные представители!</a:t>
            </a:r>
            <a:endParaRPr lang="ru-RU" sz="2000" b="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изменить данные?</a:t>
            </a:r>
            <a:endParaRPr lang="ru-RU" sz="2000" b="1" i="1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ГИА-11 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февраля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 изменить(дополнить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выбранные учебные предметы, а также изменить форму ГИА-11 и сроки участия в ГИА-11 при наличии уважительных причин, подтвержденных документально. Для этого подают в ГЭК заявления 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чем за две недели до начала выбранного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589548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239AF-3EC4-4E46-BAF1-90339884E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1"/>
            <a:ext cx="10394706" cy="45304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AB4A22-BED9-49E5-8763-E854CEF6A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взять с собой?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E01B09-EE82-4482-8138-0F93D05DF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нельзя брать?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319FD9-43A3-4220-B037-D3940C0944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узнать результат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FAA6887-BF02-40A6-A071-B3BFECED848B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ручка (</a:t>
            </a:r>
            <a:r>
              <a:rPr lang="ru-RU" sz="1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гелевая</a:t>
            </a: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капиллярная) с черными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чернилами;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и питание (если это необходимо);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80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7559F55-FED2-4C12-8A56-544727EE837C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связи;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справочные </a:t>
            </a: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заметки и другие средства хранения и передачи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литературных произведений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C4F2839-61E8-4B8E-A706-0613A40216BF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образовательной организации или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регистрации на экзамен;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региональных сайтах или по телефону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горячей линии</a:t>
            </a:r>
          </a:p>
          <a:p>
            <a:pPr algn="l"/>
            <a:endParaRPr lang="ru-RU" dirty="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7A60A655-276C-4A2A-8BA1-BEE34301F43B}"/>
              </a:ext>
            </a:extLst>
          </p:cNvPr>
          <p:cNvSpPr txBox="1">
            <a:spLocks/>
          </p:cNvSpPr>
          <p:nvPr/>
        </p:nvSpPr>
        <p:spPr>
          <a:xfrm>
            <a:off x="990601" y="1138845"/>
            <a:ext cx="10394705" cy="5762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400" b="0" kern="1200" cap="all" baseline="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9 ч, начало экзамена в 10.00 ч, длительность - 3ч 55 мин</a:t>
            </a:r>
          </a:p>
        </p:txBody>
      </p:sp>
    </p:spTree>
    <p:extLst>
      <p:ext uri="{BB962C8B-B14F-4D97-AF65-F5344CB8AC3E}">
        <p14:creationId xmlns:p14="http://schemas.microsoft.com/office/powerpoint/2010/main" val="780257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Надпись 123">
            <a:extLst>
              <a:ext uri="{FF2B5EF4-FFF2-40B4-BE49-F238E27FC236}">
                <a16:creationId xmlns:a16="http://schemas.microsoft.com/office/drawing/2014/main" id="{E3F63E1E-0667-46D3-9FFD-54DCF9EA8EA1}"/>
              </a:ext>
            </a:extLst>
          </p:cNvPr>
          <p:cNvSpPr txBox="1"/>
          <p:nvPr/>
        </p:nvSpPr>
        <p:spPr>
          <a:xfrm>
            <a:off x="491490" y="1607820"/>
            <a:ext cx="6248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40" name="Надпись 132">
            <a:extLst>
              <a:ext uri="{FF2B5EF4-FFF2-40B4-BE49-F238E27FC236}">
                <a16:creationId xmlns:a16="http://schemas.microsoft.com/office/drawing/2014/main" id="{EB568005-10AD-4BEC-9456-6A9565ADEF0F}"/>
              </a:ext>
            </a:extLst>
          </p:cNvPr>
          <p:cNvSpPr txBox="1"/>
          <p:nvPr/>
        </p:nvSpPr>
        <p:spPr>
          <a:xfrm>
            <a:off x="4168140" y="131826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41" name="Надпись 135">
            <a:extLst>
              <a:ext uri="{FF2B5EF4-FFF2-40B4-BE49-F238E27FC236}">
                <a16:creationId xmlns:a16="http://schemas.microsoft.com/office/drawing/2014/main" id="{ECA6E349-67F3-41B2-9C0C-34CCD6964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" y="460694"/>
            <a:ext cx="2346326" cy="1631632"/>
          </a:xfrm>
          <a:prstGeom prst="wedgeRoundRectCallout">
            <a:avLst>
              <a:gd name="adj1" fmla="val -33954"/>
              <a:gd name="adj2" fmla="val 59056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Физика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 </a:t>
            </a: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  Линейка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Надпись 136">
            <a:extLst>
              <a:ext uri="{FF2B5EF4-FFF2-40B4-BE49-F238E27FC236}">
                <a16:creationId xmlns:a16="http://schemas.microsoft.com/office/drawing/2014/main" id="{83B811B1-3B15-414D-ADEA-36DBB8BD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8283" y="2523809"/>
            <a:ext cx="2094157" cy="1576388"/>
          </a:xfrm>
          <a:prstGeom prst="wedgeRoundRectCallout">
            <a:avLst>
              <a:gd name="adj1" fmla="val -33125"/>
              <a:gd name="adj2" fmla="val 62991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Обществознание 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Надпись 137">
            <a:extLst>
              <a:ext uri="{FF2B5EF4-FFF2-40B4-BE49-F238E27FC236}">
                <a16:creationId xmlns:a16="http://schemas.microsoft.com/office/drawing/2014/main" id="{232BF39D-9879-451C-948D-755FFC801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9920" y="444243"/>
            <a:ext cx="2217102" cy="1726666"/>
          </a:xfrm>
          <a:prstGeom prst="wedgeRoundRectCallout">
            <a:avLst>
              <a:gd name="adj1" fmla="val -33681"/>
              <a:gd name="adj2" fmla="val 604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Биология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Линейка</a:t>
            </a: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Надпись 138">
            <a:extLst>
              <a:ext uri="{FF2B5EF4-FFF2-40B4-BE49-F238E27FC236}">
                <a16:creationId xmlns:a16="http://schemas.microsoft.com/office/drawing/2014/main" id="{3942C64B-086F-480B-9E84-93C7F4A7E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4900" y="2582859"/>
            <a:ext cx="1809325" cy="1442416"/>
          </a:xfrm>
          <a:prstGeom prst="wedgeRoundRectCallout">
            <a:avLst>
              <a:gd name="adj1" fmla="val -37838"/>
              <a:gd name="adj2" fmla="val 62556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История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kumimoji="0" lang="hi-IN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Надпись 139">
            <a:extLst>
              <a:ext uri="{FF2B5EF4-FFF2-40B4-BE49-F238E27FC236}">
                <a16:creationId xmlns:a16="http://schemas.microsoft.com/office/drawing/2014/main" id="{FA1D4F8A-4D6D-4591-AED9-EED84B529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775" y="7292975"/>
            <a:ext cx="2332038" cy="2206625"/>
          </a:xfrm>
          <a:prstGeom prst="wedgeRoundRectCallout">
            <a:avLst>
              <a:gd name="adj1" fmla="val -45051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Химия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линейка</a:t>
            </a:r>
            <a:endParaRPr kumimoji="0" lang="hi-IN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Надпись 140">
            <a:extLst>
              <a:ext uri="{FF2B5EF4-FFF2-40B4-BE49-F238E27FC236}">
                <a16:creationId xmlns:a16="http://schemas.microsoft.com/office/drawing/2014/main" id="{5AD963E3-BED0-4F7A-A579-3FD8FA240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2563" y="7323138"/>
            <a:ext cx="2201863" cy="2125662"/>
          </a:xfrm>
          <a:prstGeom prst="wedgeRoundRectCallout">
            <a:avLst>
              <a:gd name="adj1" fmla="val -45051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Информатика и ИКТ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kumimoji="0" lang="hi-IN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Надпись 141">
            <a:extLst>
              <a:ext uri="{FF2B5EF4-FFF2-40B4-BE49-F238E27FC236}">
                <a16:creationId xmlns:a16="http://schemas.microsoft.com/office/drawing/2014/main" id="{FCD9C6A2-3973-4F10-A142-1BC443056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888" y="7237413"/>
            <a:ext cx="2305050" cy="2282825"/>
          </a:xfrm>
          <a:prstGeom prst="wedgeRoundRectCallout">
            <a:avLst>
              <a:gd name="adj1" fmla="val -45051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Литература 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6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r>
              <a:rPr kumimoji="0" lang="hi-IN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Полные тексты художественных произведений.</a:t>
            </a:r>
            <a:endParaRPr kumimoji="0" lang="en-US" altLang="ru-RU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9275" algn="l"/>
              </a:tabLst>
            </a:pP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Надпись 142">
            <a:extLst>
              <a:ext uri="{FF2B5EF4-FFF2-40B4-BE49-F238E27FC236}">
                <a16:creationId xmlns:a16="http://schemas.microsoft.com/office/drawing/2014/main" id="{A43A3C14-2999-497E-AF02-4F45E3050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692" y="2427717"/>
            <a:ext cx="2122057" cy="1579727"/>
          </a:xfrm>
          <a:prstGeom prst="wedgeRoundRectCallout">
            <a:avLst>
              <a:gd name="adj1" fmla="val -33681"/>
              <a:gd name="adj2" fmla="val 604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География 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Линейка</a:t>
            </a:r>
            <a:r>
              <a:rPr lang="ru-RU" altLang="ru-RU" sz="800" dirty="0"/>
              <a:t> </a:t>
            </a: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Транспортир 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Надпись 143">
            <a:extLst>
              <a:ext uri="{FF2B5EF4-FFF2-40B4-BE49-F238E27FC236}">
                <a16:creationId xmlns:a16="http://schemas.microsoft.com/office/drawing/2014/main" id="{02E42AF4-E2C4-449F-8A92-0A035FB8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06" y="2468880"/>
            <a:ext cx="2332037" cy="1780064"/>
          </a:xfrm>
          <a:prstGeom prst="wedgeRoundRectCallout">
            <a:avLst>
              <a:gd name="adj1" fmla="val -33681"/>
              <a:gd name="adj2" fmla="val 60472"/>
              <a:gd name="adj3" fmla="val 16667"/>
            </a:avLst>
          </a:prstGeom>
          <a:solidFill>
            <a:srgbClr val="D1E0FF"/>
          </a:solidFill>
          <a:ln w="28575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Иностранный язык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кроме китайского яз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 10 мин + 17 минут</a:t>
            </a:r>
            <a:r>
              <a:rPr kumimoji="0" lang="hi-IN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Китайский 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3часа + 10 мин</a:t>
            </a:r>
            <a:endParaRPr kumimoji="0" lang="en-US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(устная часть)</a:t>
            </a:r>
            <a:endParaRPr kumimoji="0" lang="hi-IN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Надпись 145">
            <a:extLst>
              <a:ext uri="{FF2B5EF4-FFF2-40B4-BE49-F238E27FC236}">
                <a16:creationId xmlns:a16="http://schemas.microsoft.com/office/drawing/2014/main" id="{AED40D9F-C7E0-4F28-8592-12B6463A4989}"/>
              </a:ext>
            </a:extLst>
          </p:cNvPr>
          <p:cNvSpPr txBox="1"/>
          <p:nvPr/>
        </p:nvSpPr>
        <p:spPr>
          <a:xfrm>
            <a:off x="167640" y="351282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1" name="Надпись 148">
            <a:extLst>
              <a:ext uri="{FF2B5EF4-FFF2-40B4-BE49-F238E27FC236}">
                <a16:creationId xmlns:a16="http://schemas.microsoft.com/office/drawing/2014/main" id="{CEFCA1B3-4A8C-4796-BC14-28A899C539EA}"/>
              </a:ext>
            </a:extLst>
          </p:cNvPr>
          <p:cNvSpPr txBox="1"/>
          <p:nvPr/>
        </p:nvSpPr>
        <p:spPr>
          <a:xfrm>
            <a:off x="2594610" y="368808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2" name="Надпись 151">
            <a:extLst>
              <a:ext uri="{FF2B5EF4-FFF2-40B4-BE49-F238E27FC236}">
                <a16:creationId xmlns:a16="http://schemas.microsoft.com/office/drawing/2014/main" id="{EC6D9256-F5B7-43B7-BC2A-41DEDE908C0F}"/>
              </a:ext>
            </a:extLst>
          </p:cNvPr>
          <p:cNvSpPr txBox="1"/>
          <p:nvPr/>
        </p:nvSpPr>
        <p:spPr>
          <a:xfrm>
            <a:off x="4960620" y="366522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3" name="Надпись 154">
            <a:extLst>
              <a:ext uri="{FF2B5EF4-FFF2-40B4-BE49-F238E27FC236}">
                <a16:creationId xmlns:a16="http://schemas.microsoft.com/office/drawing/2014/main" id="{7C6EFABE-F5AC-431C-8CFA-6B45BCD4094F}"/>
              </a:ext>
            </a:extLst>
          </p:cNvPr>
          <p:cNvSpPr txBox="1"/>
          <p:nvPr/>
        </p:nvSpPr>
        <p:spPr>
          <a:xfrm>
            <a:off x="228600" y="582168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4" name="Надпись 157">
            <a:extLst>
              <a:ext uri="{FF2B5EF4-FFF2-40B4-BE49-F238E27FC236}">
                <a16:creationId xmlns:a16="http://schemas.microsoft.com/office/drawing/2014/main" id="{3DC7ECFC-FFB2-474D-A031-B65D5BF9137D}"/>
              </a:ext>
            </a:extLst>
          </p:cNvPr>
          <p:cNvSpPr txBox="1"/>
          <p:nvPr/>
        </p:nvSpPr>
        <p:spPr>
          <a:xfrm>
            <a:off x="2606040" y="5798820"/>
            <a:ext cx="563880" cy="533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6" name="Надпись 163">
            <a:extLst>
              <a:ext uri="{FF2B5EF4-FFF2-40B4-BE49-F238E27FC236}">
                <a16:creationId xmlns:a16="http://schemas.microsoft.com/office/drawing/2014/main" id="{1DA19FB7-3900-496F-B03A-B2B9FA9A09D1}"/>
              </a:ext>
            </a:extLst>
          </p:cNvPr>
          <p:cNvSpPr txBox="1"/>
          <p:nvPr/>
        </p:nvSpPr>
        <p:spPr>
          <a:xfrm>
            <a:off x="228600" y="845820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7" name="Надпись 166">
            <a:extLst>
              <a:ext uri="{FF2B5EF4-FFF2-40B4-BE49-F238E27FC236}">
                <a16:creationId xmlns:a16="http://schemas.microsoft.com/office/drawing/2014/main" id="{D9DBE8B3-3A7F-4B18-BC23-576DF554A32D}"/>
              </a:ext>
            </a:extLst>
          </p:cNvPr>
          <p:cNvSpPr txBox="1"/>
          <p:nvPr/>
        </p:nvSpPr>
        <p:spPr>
          <a:xfrm>
            <a:off x="2598420" y="827532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8" name="Надпись 169">
            <a:extLst>
              <a:ext uri="{FF2B5EF4-FFF2-40B4-BE49-F238E27FC236}">
                <a16:creationId xmlns:a16="http://schemas.microsoft.com/office/drawing/2014/main" id="{19AF633E-C64B-433F-B2E7-3D1AF7170D62}"/>
              </a:ext>
            </a:extLst>
          </p:cNvPr>
          <p:cNvSpPr txBox="1"/>
          <p:nvPr/>
        </p:nvSpPr>
        <p:spPr>
          <a:xfrm>
            <a:off x="4968240" y="8237220"/>
            <a:ext cx="57912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9" name="Надпись 219">
            <a:extLst>
              <a:ext uri="{FF2B5EF4-FFF2-40B4-BE49-F238E27FC236}">
                <a16:creationId xmlns:a16="http://schemas.microsoft.com/office/drawing/2014/main" id="{F969A0C0-BF6F-4BBF-9148-6A97FF97E6E3}"/>
              </a:ext>
            </a:extLst>
          </p:cNvPr>
          <p:cNvSpPr txBox="1"/>
          <p:nvPr/>
        </p:nvSpPr>
        <p:spPr>
          <a:xfrm>
            <a:off x="2506980" y="169926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0" name="Надпись 221">
            <a:extLst>
              <a:ext uri="{FF2B5EF4-FFF2-40B4-BE49-F238E27FC236}">
                <a16:creationId xmlns:a16="http://schemas.microsoft.com/office/drawing/2014/main" id="{88E14338-CB00-4BDD-97BA-6DAE940530E7}"/>
              </a:ext>
            </a:extLst>
          </p:cNvPr>
          <p:cNvSpPr txBox="1"/>
          <p:nvPr/>
        </p:nvSpPr>
        <p:spPr>
          <a:xfrm>
            <a:off x="6096000" y="211074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2" name="Надпись 226">
            <a:extLst>
              <a:ext uri="{FF2B5EF4-FFF2-40B4-BE49-F238E27FC236}">
                <a16:creationId xmlns:a16="http://schemas.microsoft.com/office/drawing/2014/main" id="{3B5897CE-E889-4BFD-AC7D-B663DE8D4918}"/>
              </a:ext>
            </a:extLst>
          </p:cNvPr>
          <p:cNvSpPr txBox="1"/>
          <p:nvPr/>
        </p:nvSpPr>
        <p:spPr>
          <a:xfrm>
            <a:off x="3326765" y="446532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4" name="Надпись 233">
            <a:extLst>
              <a:ext uri="{FF2B5EF4-FFF2-40B4-BE49-F238E27FC236}">
                <a16:creationId xmlns:a16="http://schemas.microsoft.com/office/drawing/2014/main" id="{6B61766E-01C8-40DE-8ECB-48FD8AE7C763}"/>
              </a:ext>
            </a:extLst>
          </p:cNvPr>
          <p:cNvSpPr txBox="1"/>
          <p:nvPr/>
        </p:nvSpPr>
        <p:spPr>
          <a:xfrm>
            <a:off x="1539240" y="685165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6" name="Надпись 237">
            <a:extLst>
              <a:ext uri="{FF2B5EF4-FFF2-40B4-BE49-F238E27FC236}">
                <a16:creationId xmlns:a16="http://schemas.microsoft.com/office/drawing/2014/main" id="{46708ACF-0563-4F5E-914F-3FDBBFBF9460}"/>
              </a:ext>
            </a:extLst>
          </p:cNvPr>
          <p:cNvSpPr txBox="1"/>
          <p:nvPr/>
        </p:nvSpPr>
        <p:spPr>
          <a:xfrm>
            <a:off x="6492240" y="680593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7" name="Надпись 242">
            <a:extLst>
              <a:ext uri="{FF2B5EF4-FFF2-40B4-BE49-F238E27FC236}">
                <a16:creationId xmlns:a16="http://schemas.microsoft.com/office/drawing/2014/main" id="{71BF8E26-137F-44AA-B983-0C971879F453}"/>
              </a:ext>
            </a:extLst>
          </p:cNvPr>
          <p:cNvSpPr txBox="1"/>
          <p:nvPr/>
        </p:nvSpPr>
        <p:spPr>
          <a:xfrm>
            <a:off x="1524000" y="929640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8" name="Надпись 244">
            <a:extLst>
              <a:ext uri="{FF2B5EF4-FFF2-40B4-BE49-F238E27FC236}">
                <a16:creationId xmlns:a16="http://schemas.microsoft.com/office/drawing/2014/main" id="{54D6910A-73EA-49E0-8C46-491CD9238F90}"/>
              </a:ext>
            </a:extLst>
          </p:cNvPr>
          <p:cNvSpPr txBox="1"/>
          <p:nvPr/>
        </p:nvSpPr>
        <p:spPr>
          <a:xfrm>
            <a:off x="6621780" y="931926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9" name="Надпись 246">
            <a:extLst>
              <a:ext uri="{FF2B5EF4-FFF2-40B4-BE49-F238E27FC236}">
                <a16:creationId xmlns:a16="http://schemas.microsoft.com/office/drawing/2014/main" id="{C0936CF6-7137-43C1-A693-A8E856E54756}"/>
              </a:ext>
            </a:extLst>
          </p:cNvPr>
          <p:cNvSpPr txBox="1"/>
          <p:nvPr/>
        </p:nvSpPr>
        <p:spPr>
          <a:xfrm>
            <a:off x="4282440" y="8252460"/>
            <a:ext cx="906780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71" name="Rectangle 66">
            <a:extLst>
              <a:ext uri="{FF2B5EF4-FFF2-40B4-BE49-F238E27FC236}">
                <a16:creationId xmlns:a16="http://schemas.microsoft.com/office/drawing/2014/main" id="{724A4811-5126-49DF-9418-0C8FA744B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Rectangle 67">
            <a:extLst>
              <a:ext uri="{FF2B5EF4-FFF2-40B4-BE49-F238E27FC236}">
                <a16:creationId xmlns:a16="http://schemas.microsoft.com/office/drawing/2014/main" id="{0693DFFE-489B-4685-BDC5-01F8B4B9C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3" name="Rectangle 68">
            <a:extLst>
              <a:ext uri="{FF2B5EF4-FFF2-40B4-BE49-F238E27FC236}">
                <a16:creationId xmlns:a16="http://schemas.microsoft.com/office/drawing/2014/main" id="{6A6E8110-61C5-44C8-ABE6-DAA812FE3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748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Rectangle 78">
            <a:extLst>
              <a:ext uri="{FF2B5EF4-FFF2-40B4-BE49-F238E27FC236}">
                <a16:creationId xmlns:a16="http://schemas.microsoft.com/office/drawing/2014/main" id="{3FDA7082-199C-4FF9-B5B8-D13FE419D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23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Rectangle 79">
            <a:extLst>
              <a:ext uri="{FF2B5EF4-FFF2-40B4-BE49-F238E27FC236}">
                <a16:creationId xmlns:a16="http://schemas.microsoft.com/office/drawing/2014/main" id="{CFEFD482-90B2-4C16-9DC4-9F1D2CF59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9563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6" name="Rectangle 80">
            <a:extLst>
              <a:ext uri="{FF2B5EF4-FFF2-40B4-BE49-F238E27FC236}">
                <a16:creationId xmlns:a16="http://schemas.microsoft.com/office/drawing/2014/main" id="{EEE3EF0A-08CF-455B-81B8-4E900AC7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99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Rectangle 81">
            <a:extLst>
              <a:ext uri="{FF2B5EF4-FFF2-40B4-BE49-F238E27FC236}">
                <a16:creationId xmlns:a16="http://schemas.microsoft.com/office/drawing/2014/main" id="{2A70BF16-6FBC-4960-951B-436B76232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67188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8" name="Rectangle 82">
            <a:extLst>
              <a:ext uri="{FF2B5EF4-FFF2-40B4-BE49-F238E27FC236}">
                <a16:creationId xmlns:a16="http://schemas.microsoft.com/office/drawing/2014/main" id="{32A0BDC8-660F-4F36-8617-34E50B505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2761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Rectangle 83">
            <a:extLst>
              <a:ext uri="{FF2B5EF4-FFF2-40B4-BE49-F238E27FC236}">
                <a16:creationId xmlns:a16="http://schemas.microsoft.com/office/drawing/2014/main" id="{C23A81F4-DD09-4A12-A5DE-3E6CFDC8A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84813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0" name="Rectangle 84">
            <a:extLst>
              <a:ext uri="{FF2B5EF4-FFF2-40B4-BE49-F238E27FC236}">
                <a16:creationId xmlns:a16="http://schemas.microsoft.com/office/drawing/2014/main" id="{FC7A0747-A1DC-41C6-8F58-01E3521A4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452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Rectangle 85">
            <a:extLst>
              <a:ext uri="{FF2B5EF4-FFF2-40B4-BE49-F238E27FC236}">
                <a16:creationId xmlns:a16="http://schemas.microsoft.com/office/drawing/2014/main" id="{E2493BA2-6268-4C14-97F1-14877EF88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02438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" name="Rectangle 86">
            <a:extLst>
              <a:ext uri="{FF2B5EF4-FFF2-40B4-BE49-F238E27FC236}">
                <a16:creationId xmlns:a16="http://schemas.microsoft.com/office/drawing/2014/main" id="{DA1925EA-BD7E-4049-9AE2-1C5C9E50B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Rectangle 87">
            <a:extLst>
              <a:ext uri="{FF2B5EF4-FFF2-40B4-BE49-F238E27FC236}">
                <a16:creationId xmlns:a16="http://schemas.microsoft.com/office/drawing/2014/main" id="{E324772F-DAA2-4C4B-8364-F09A1521C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120063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4" name="Rectangle 88">
            <a:extLst>
              <a:ext uri="{FF2B5EF4-FFF2-40B4-BE49-F238E27FC236}">
                <a16:creationId xmlns:a16="http://schemas.microsoft.com/office/drawing/2014/main" id="{41684D98-0BCC-42CD-978B-E3BFF344C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9804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Rectangle 90">
            <a:extLst>
              <a:ext uri="{FF2B5EF4-FFF2-40B4-BE49-F238E27FC236}">
                <a16:creationId xmlns:a16="http://schemas.microsoft.com/office/drawing/2014/main" id="{8C393375-2422-4F00-A048-114FE2CE5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694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Rectangle 91">
            <a:extLst>
              <a:ext uri="{FF2B5EF4-FFF2-40B4-BE49-F238E27FC236}">
                <a16:creationId xmlns:a16="http://schemas.microsoft.com/office/drawing/2014/main" id="{209AE7C0-BA29-4F6C-90B5-DE327A17D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26625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7" name="Rectangle 92">
            <a:extLst>
              <a:ext uri="{FF2B5EF4-FFF2-40B4-BE49-F238E27FC236}">
                <a16:creationId xmlns:a16="http://schemas.microsoft.com/office/drawing/2014/main" id="{2C5F4AE2-DEBE-4504-A37F-D9F01FE2F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70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8" name="Rectangle 93">
            <a:extLst>
              <a:ext uri="{FF2B5EF4-FFF2-40B4-BE49-F238E27FC236}">
                <a16:creationId xmlns:a16="http://schemas.microsoft.com/office/drawing/2014/main" id="{868A7B9D-C8FE-4EBB-A21D-9731F48A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44250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9" name="Rectangle 94">
            <a:extLst>
              <a:ext uri="{FF2B5EF4-FFF2-40B4-BE49-F238E27FC236}">
                <a16:creationId xmlns:a16="http://schemas.microsoft.com/office/drawing/2014/main" id="{750390EB-9DFB-43A3-9634-BA42DC16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046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Rectangle 95">
            <a:extLst>
              <a:ext uri="{FF2B5EF4-FFF2-40B4-BE49-F238E27FC236}">
                <a16:creationId xmlns:a16="http://schemas.microsoft.com/office/drawing/2014/main" id="{374ED9F5-E687-4713-90CE-5C9DF7126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461875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1" name="Rectangle 96">
            <a:extLst>
              <a:ext uri="{FF2B5EF4-FFF2-40B4-BE49-F238E27FC236}">
                <a16:creationId xmlns:a16="http://schemas.microsoft.com/office/drawing/2014/main" id="{C396C835-69B7-4928-A8F7-CAC67197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23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Rectangle 97">
            <a:extLst>
              <a:ext uri="{FF2B5EF4-FFF2-40B4-BE49-F238E27FC236}">
                <a16:creationId xmlns:a16="http://schemas.microsoft.com/office/drawing/2014/main" id="{A67068DF-5E7E-41A1-959F-403C869B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9398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Rectangle 98">
            <a:extLst>
              <a:ext uri="{FF2B5EF4-FFF2-40B4-BE49-F238E27FC236}">
                <a16:creationId xmlns:a16="http://schemas.microsoft.com/office/drawing/2014/main" id="{6CC1428C-ABF3-4F02-AE60-3663F81C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5573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Rectangle 99">
            <a:extLst>
              <a:ext uri="{FF2B5EF4-FFF2-40B4-BE49-F238E27FC236}">
                <a16:creationId xmlns:a16="http://schemas.microsoft.com/office/drawing/2014/main" id="{34FC6ECC-8A19-4BDA-AAB7-8FB9DF8FB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7491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Rectangle 100">
            <a:extLst>
              <a:ext uri="{FF2B5EF4-FFF2-40B4-BE49-F238E27FC236}">
                <a16:creationId xmlns:a16="http://schemas.microsoft.com/office/drawing/2014/main" id="{3746CFE5-8B17-49F5-8572-6A2E6B3D4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24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" name="Rectangle 101">
            <a:extLst>
              <a:ext uri="{FF2B5EF4-FFF2-40B4-BE49-F238E27FC236}">
                <a16:creationId xmlns:a16="http://schemas.microsoft.com/office/drawing/2014/main" id="{426D067D-C781-495A-8D63-08D1B850C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099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7" name="Rectangle 102">
            <a:extLst>
              <a:ext uri="{FF2B5EF4-FFF2-40B4-BE49-F238E27FC236}">
                <a16:creationId xmlns:a16="http://schemas.microsoft.com/office/drawing/2014/main" id="{69508A58-E443-4AC7-916A-0D7F3238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275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8" name="Rectangle 103">
            <a:extLst>
              <a:ext uri="{FF2B5EF4-FFF2-40B4-BE49-F238E27FC236}">
                <a16:creationId xmlns:a16="http://schemas.microsoft.com/office/drawing/2014/main" id="{E7C11D94-7965-479C-BA09-6781A9CB4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450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Rectangle 104">
            <a:extLst>
              <a:ext uri="{FF2B5EF4-FFF2-40B4-BE49-F238E27FC236}">
                <a16:creationId xmlns:a16="http://schemas.microsoft.com/office/drawing/2014/main" id="{95517D08-B070-462D-9C56-6F8C92A7E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62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Rectangle 106">
            <a:extLst>
              <a:ext uri="{FF2B5EF4-FFF2-40B4-BE49-F238E27FC236}">
                <a16:creationId xmlns:a16="http://schemas.microsoft.com/office/drawing/2014/main" id="{04A5E729-66AA-43D3-8EFA-3FFA3986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801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Rectangle 107">
            <a:extLst>
              <a:ext uri="{FF2B5EF4-FFF2-40B4-BE49-F238E27FC236}">
                <a16:creationId xmlns:a16="http://schemas.microsoft.com/office/drawing/2014/main" id="{8451241B-732C-49B3-907D-6C97C54AE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7405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Rectangle 108">
            <a:extLst>
              <a:ext uri="{FF2B5EF4-FFF2-40B4-BE49-F238E27FC236}">
                <a16:creationId xmlns:a16="http://schemas.microsoft.com/office/drawing/2014/main" id="{7EDF201B-8CEF-4ACE-9AF2-020C24A0D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3581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" name="Надпись 141">
            <a:extLst>
              <a:ext uri="{FF2B5EF4-FFF2-40B4-BE49-F238E27FC236}">
                <a16:creationId xmlns:a16="http://schemas.microsoft.com/office/drawing/2014/main" id="{5C2ACF81-866F-479D-BEC7-006DFD83F041}"/>
              </a:ext>
            </a:extLst>
          </p:cNvPr>
          <p:cNvSpPr txBox="1"/>
          <p:nvPr/>
        </p:nvSpPr>
        <p:spPr>
          <a:xfrm>
            <a:off x="8791194" y="352180"/>
            <a:ext cx="2305050" cy="1780064"/>
          </a:xfrm>
          <a:prstGeom prst="wedgeRoundRectCallout">
            <a:avLst>
              <a:gd name="adj1" fmla="val -44331"/>
              <a:gd name="adj2" fmla="val 59835"/>
              <a:gd name="adj3" fmla="val 16667"/>
            </a:avLst>
          </a:prstGeom>
          <a:solidFill>
            <a:srgbClr val="D1E0FF"/>
          </a:solidFill>
          <a:ln w="28575">
            <a:solidFill>
              <a:schemeClr val="accent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Литература 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 </a:t>
            </a:r>
            <a:endParaRPr lang="ru-RU" sz="1600" b="1" kern="1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>
              <a:lnSpc>
                <a:spcPts val="1780"/>
              </a:lnSpc>
              <a:spcAft>
                <a:spcPts val="800"/>
              </a:spcAft>
              <a:tabLst>
                <a:tab pos="549275" algn="l"/>
                <a:tab pos="549910" algn="l"/>
              </a:tabLst>
            </a:pPr>
            <a:r>
              <a:rPr lang="ru-RU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4" name="Надпись 139">
            <a:extLst>
              <a:ext uri="{FF2B5EF4-FFF2-40B4-BE49-F238E27FC236}">
                <a16:creationId xmlns:a16="http://schemas.microsoft.com/office/drawing/2014/main" id="{3551F35D-75ED-4EB0-8863-1DFEFD8B7DA6}"/>
              </a:ext>
            </a:extLst>
          </p:cNvPr>
          <p:cNvSpPr txBox="1"/>
          <p:nvPr/>
        </p:nvSpPr>
        <p:spPr>
          <a:xfrm>
            <a:off x="6855134" y="2455066"/>
            <a:ext cx="2331720" cy="1606873"/>
          </a:xfrm>
          <a:prstGeom prst="wedgeRoundRectCallout">
            <a:avLst>
              <a:gd name="adj1" fmla="val -45052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chemeClr val="accent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Химия </a:t>
            </a:r>
            <a:r>
              <a:rPr lang="ru-RU" sz="1100" kern="100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1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marR="169545">
              <a:lnSpc>
                <a:spcPct val="107000"/>
              </a:lnSpc>
              <a:spcAft>
                <a:spcPts val="800"/>
              </a:spcAft>
              <a:tabLst>
                <a:tab pos="154940" algn="l"/>
              </a:tabLst>
            </a:pPr>
            <a:r>
              <a:rPr lang="ru-RU" sz="1400" b="1" kern="1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lang="ru-RU" sz="1100" kern="100" dirty="0"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ru-RU" sz="1400" b="1" kern="100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линейка</a:t>
            </a: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5" name="Надпись 140">
            <a:extLst>
              <a:ext uri="{FF2B5EF4-FFF2-40B4-BE49-F238E27FC236}">
                <a16:creationId xmlns:a16="http://schemas.microsoft.com/office/drawing/2014/main" id="{56DFED55-2228-4E5A-A716-82C22929FB11}"/>
              </a:ext>
            </a:extLst>
          </p:cNvPr>
          <p:cNvSpPr txBox="1"/>
          <p:nvPr/>
        </p:nvSpPr>
        <p:spPr>
          <a:xfrm>
            <a:off x="5983862" y="378879"/>
            <a:ext cx="2202180" cy="1726666"/>
          </a:xfrm>
          <a:prstGeom prst="wedgeRoundRectCallout">
            <a:avLst>
              <a:gd name="adj1" fmla="val -45052"/>
              <a:gd name="adj2" fmla="val 64972"/>
              <a:gd name="adj3" fmla="val 16667"/>
            </a:avLst>
          </a:prstGeom>
          <a:solidFill>
            <a:srgbClr val="D1E0FF"/>
          </a:solidFill>
          <a:ln w="28575">
            <a:solidFill>
              <a:schemeClr val="accent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Предмет по выбору</a:t>
            </a: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Информатика и ИКТ</a:t>
            </a: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kern="1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lang="ru-RU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8BF36D6-5B89-4E93-B5AF-AE34AF526E15}"/>
              </a:ext>
            </a:extLst>
          </p:cNvPr>
          <p:cNvSpPr txBox="1"/>
          <p:nvPr/>
        </p:nvSpPr>
        <p:spPr>
          <a:xfrm>
            <a:off x="3709298" y="5582760"/>
            <a:ext cx="3660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сдаём?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93D2AAC-4B52-48A8-9EBC-B8D3CD5A4C6F}"/>
              </a:ext>
            </a:extLst>
          </p:cNvPr>
          <p:cNvSpPr txBox="1"/>
          <p:nvPr/>
        </p:nvSpPr>
        <p:spPr>
          <a:xfrm flipH="1">
            <a:off x="721213" y="4548199"/>
            <a:ext cx="1052529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(база или профиль) и русский язык - обязательные предметы!</a:t>
            </a:r>
          </a:p>
        </p:txBody>
      </p:sp>
    </p:spTree>
    <p:extLst>
      <p:ext uri="{BB962C8B-B14F-4D97-AF65-F5344CB8AC3E}">
        <p14:creationId xmlns:p14="http://schemas.microsoft.com/office/powerpoint/2010/main" val="444282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Другая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358</TotalTime>
  <Words>1449</Words>
  <Application>Microsoft Office PowerPoint</Application>
  <PresentationFormat>Широкоэкранный</PresentationFormat>
  <Paragraphs>293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Georgia</vt:lpstr>
      <vt:lpstr>Kokila</vt:lpstr>
      <vt:lpstr>Symbol</vt:lpstr>
      <vt:lpstr>Times New Roman</vt:lpstr>
      <vt:lpstr>Wingdings</vt:lpstr>
      <vt:lpstr>Главное мероприятие</vt:lpstr>
      <vt:lpstr>Гиа 2025 егэ 11 класс</vt:lpstr>
      <vt:lpstr>Нормативная база</vt:lpstr>
      <vt:lpstr>Обязательно нужно сдавать ГИА?</vt:lpstr>
      <vt:lpstr>Формы проведения гиа 11</vt:lpstr>
      <vt:lpstr>Когда пройдут экзамены в 2025 г?</vt:lpstr>
      <vt:lpstr>Когда пройдут экзамены в 2025 г?</vt:lpstr>
      <vt:lpstr>Когда подавать заявление? </vt:lpstr>
      <vt:lpstr>Итоговое сочинение</vt:lpstr>
      <vt:lpstr>Презентация PowerPoint</vt:lpstr>
      <vt:lpstr>Минимальные баллы!</vt:lpstr>
      <vt:lpstr>Презентация PowerPoint</vt:lpstr>
      <vt:lpstr>Презентация PowerPoint</vt:lpstr>
      <vt:lpstr>Об апелляции</vt:lpstr>
      <vt:lpstr>Как ЕГЭ влияет на аттестат? </vt:lpstr>
      <vt:lpstr>Какая оценка идёт в аттестат?</vt:lpstr>
      <vt:lpstr>Как готовиться?</vt:lpstr>
      <vt:lpstr> САЙТЫ    В  ПОМОЩЬ</vt:lpstr>
      <vt:lpstr>Презентация PowerPoint</vt:lpstr>
      <vt:lpstr>Презентация PowerPoint</vt:lpstr>
      <vt:lpstr>Медаль «За особые успехи в учении»</vt:lpstr>
      <vt:lpstr>Результаты ЕГЭ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 2025 Всё о егэ 11 класс</dc:title>
  <dc:creator>Alla</dc:creator>
  <cp:lastModifiedBy>User</cp:lastModifiedBy>
  <cp:revision>37</cp:revision>
  <dcterms:created xsi:type="dcterms:W3CDTF">2024-11-14T06:38:28Z</dcterms:created>
  <dcterms:modified xsi:type="dcterms:W3CDTF">2024-11-20T18:29:12Z</dcterms:modified>
</cp:coreProperties>
</file>