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67" r:id="rId3"/>
    <p:sldId id="268" r:id="rId4"/>
    <p:sldId id="261" r:id="rId5"/>
    <p:sldId id="258" r:id="rId6"/>
    <p:sldId id="260" r:id="rId7"/>
    <p:sldId id="276" r:id="rId8"/>
    <p:sldId id="278" r:id="rId9"/>
    <p:sldId id="277" r:id="rId10"/>
    <p:sldId id="257" r:id="rId11"/>
    <p:sldId id="263" r:id="rId12"/>
    <p:sldId id="264" r:id="rId13"/>
    <p:sldId id="281" r:id="rId14"/>
    <p:sldId id="265" r:id="rId15"/>
    <p:sldId id="266" r:id="rId16"/>
    <p:sldId id="269" r:id="rId17"/>
    <p:sldId id="275" r:id="rId18"/>
    <p:sldId id="262" r:id="rId19"/>
    <p:sldId id="270" r:id="rId20"/>
    <p:sldId id="279" r:id="rId21"/>
    <p:sldId id="271" r:id="rId22"/>
    <p:sldId id="272" r:id="rId23"/>
    <p:sldId id="273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59" autoAdjust="0"/>
    <p:restoredTop sz="86323" autoAdjust="0"/>
  </p:normalViewPr>
  <p:slideViewPr>
    <p:cSldViewPr>
      <p:cViewPr varScale="1">
        <p:scale>
          <a:sx n="63" d="100"/>
          <a:sy n="63" d="100"/>
        </p:scale>
        <p:origin x="-136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3031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30617-EC36-42C1-82CC-E038D0EC5E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0E8EE-AF89-40C1-9579-AE4E7B764A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B46CC-6C06-46F2-943E-689B30C04B8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2A07FD-3D60-4CC0-95EC-D17F54B834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A77B2-BE0B-4A95-A365-BC7D0591BB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946F3A-7D44-47A2-9941-522F136231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D117D-ED98-4FC6-870B-CADD86A5B6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B3CFD1-478B-4671-80B5-197AD74BE1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5BBFD-D80C-4331-8DB0-A0833401BA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B473E9-217C-46B2-AE41-46513C8A39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50CA63-756B-46E6-BD70-92CE0F6238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5AF6D2C-FF1A-4944-9B94-109B158D38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image" Target="../media/image20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0.png"/><Relationship Id="rId4" Type="http://schemas.openxmlformats.org/officeDocument/2006/relationships/image" Target="../media/image2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0.png"/><Relationship Id="rId2" Type="http://schemas.openxmlformats.org/officeDocument/2006/relationships/image" Target="../media/image20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0.png"/><Relationship Id="rId2" Type="http://schemas.openxmlformats.org/officeDocument/2006/relationships/image" Target="../media/image28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39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6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0040" y="2463031"/>
            <a:ext cx="7772400" cy="1470025"/>
          </a:xfrm>
        </p:spPr>
        <p:txBody>
          <a:bodyPr/>
          <a:lstStyle/>
          <a:p>
            <a:r>
              <a:rPr lang="ru-RU" sz="7200" b="1" dirty="0" smtClean="0">
                <a:solidFill>
                  <a:srgbClr val="FF0000"/>
                </a:solidFill>
              </a:rPr>
              <a:t>АЛГЕБРА - 8</a:t>
            </a:r>
            <a:endParaRPr lang="ru-RU" sz="7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60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61859"/>
            <a:ext cx="7772400" cy="1470025"/>
          </a:xfrm>
        </p:spPr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Личностные цели: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412776"/>
            <a:ext cx="8064896" cy="1752600"/>
          </a:xfrm>
        </p:spPr>
        <p:txBody>
          <a:bodyPr/>
          <a:lstStyle/>
          <a:p>
            <a:pPr marL="514350" indent="-514350" algn="l">
              <a:buFont typeface="+mj-lt"/>
              <a:buAutoNum type="arabicPeriod"/>
            </a:pPr>
            <a:r>
              <a:rPr lang="ru-RU" dirty="0"/>
              <a:t>у</a:t>
            </a:r>
            <a:r>
              <a:rPr lang="ru-RU" dirty="0" smtClean="0"/>
              <a:t>мение слушать другого и понимать его речь;</a:t>
            </a:r>
          </a:p>
          <a:p>
            <a:pPr marL="514350" indent="-514350" algn="l">
              <a:buFont typeface="+mj-lt"/>
              <a:buAutoNum type="arabicPeriod"/>
            </a:pPr>
            <a:r>
              <a:rPr lang="ru-RU" dirty="0"/>
              <a:t>у</a:t>
            </a:r>
            <a:r>
              <a:rPr lang="ru-RU" dirty="0" smtClean="0"/>
              <a:t>мение хорошо говорить и легко выражать свои мысли;</a:t>
            </a:r>
          </a:p>
          <a:p>
            <a:pPr marL="514350" indent="-514350" algn="l">
              <a:buFont typeface="+mj-lt"/>
              <a:buAutoNum type="arabicPeriod"/>
            </a:pPr>
            <a:r>
              <a:rPr lang="ru-RU" dirty="0"/>
              <a:t>у</a:t>
            </a:r>
            <a:r>
              <a:rPr lang="ru-RU" dirty="0" smtClean="0"/>
              <a:t>мение учиться самостоятельно;</a:t>
            </a:r>
          </a:p>
          <a:p>
            <a:pPr marL="514350" indent="-514350" algn="l">
              <a:buFont typeface="+mj-lt"/>
              <a:buAutoNum type="arabicPeriod"/>
            </a:pPr>
            <a:r>
              <a:rPr lang="ru-RU" dirty="0" smtClean="0"/>
              <a:t>способность применять свои знания и умения к решению новых проблем;</a:t>
            </a:r>
          </a:p>
          <a:p>
            <a:pPr marL="514350" indent="-514350" algn="l">
              <a:buFont typeface="+mj-lt"/>
              <a:buAutoNum type="arabicPeriod"/>
            </a:pPr>
            <a:r>
              <a:rPr lang="ru-RU" dirty="0" smtClean="0"/>
              <a:t>способность аргументировать свою точку зрения.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12" y="24800"/>
            <a:ext cx="859632" cy="1257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0400" y="734632"/>
            <a:ext cx="1423343" cy="2190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5431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218231"/>
            <a:ext cx="8876656" cy="1210146"/>
          </a:xfrm>
        </p:spPr>
        <p:txBody>
          <a:bodyPr/>
          <a:lstStyle/>
          <a:p>
            <a:pPr algn="r">
              <a:lnSpc>
                <a:spcPct val="150000"/>
              </a:lnSpc>
            </a:pPr>
            <a:r>
              <a:rPr lang="ru-RU" sz="3200" b="1" dirty="0">
                <a:solidFill>
                  <a:srgbClr val="000000"/>
                </a:solidFill>
              </a:rPr>
              <a:t>«</a:t>
            </a:r>
            <a:r>
              <a:rPr lang="ru-RU" sz="3200" b="1" dirty="0">
                <a:solidFill>
                  <a:srgbClr val="FF0000"/>
                </a:solidFill>
              </a:rPr>
              <a:t>Уравнение</a:t>
            </a:r>
            <a:r>
              <a:rPr lang="ru-RU" sz="3200" b="1" dirty="0">
                <a:solidFill>
                  <a:srgbClr val="000000"/>
                </a:solidFill>
              </a:rPr>
              <a:t> – это золотой ключ, </a:t>
            </a:r>
            <a:r>
              <a:rPr lang="ru-RU" sz="3200" b="1" dirty="0" smtClean="0">
                <a:solidFill>
                  <a:srgbClr val="000000"/>
                </a:solidFill>
              </a:rPr>
              <a:t/>
            </a:r>
            <a:br>
              <a:rPr lang="ru-RU" sz="3200" b="1" dirty="0" smtClean="0">
                <a:solidFill>
                  <a:srgbClr val="000000"/>
                </a:solidFill>
              </a:rPr>
            </a:br>
            <a:r>
              <a:rPr lang="ru-RU" sz="3200" b="1" dirty="0" smtClean="0">
                <a:solidFill>
                  <a:srgbClr val="000000"/>
                </a:solidFill>
              </a:rPr>
              <a:t>открывающий </a:t>
            </a:r>
            <a:r>
              <a:rPr lang="ru-RU" sz="3200" b="1" dirty="0">
                <a:solidFill>
                  <a:srgbClr val="000000"/>
                </a:solidFill>
              </a:rPr>
              <a:t>все </a:t>
            </a:r>
            <a:r>
              <a:rPr lang="ru-RU" sz="3200" b="1" dirty="0" smtClean="0">
                <a:solidFill>
                  <a:srgbClr val="000000"/>
                </a:solidFill>
              </a:rPr>
              <a:t>математические сезамы</a:t>
            </a:r>
            <a:r>
              <a:rPr lang="ru-RU" sz="3200" b="1" dirty="0">
                <a:solidFill>
                  <a:srgbClr val="000000"/>
                </a:solidFill>
              </a:rPr>
              <a:t>».</a:t>
            </a:r>
            <a:r>
              <a:rPr lang="ru-RU" sz="3600" b="1" dirty="0">
                <a:solidFill>
                  <a:srgbClr val="000000"/>
                </a:solidFill>
              </a:rPr>
              <a:t/>
            </a:r>
            <a:br>
              <a:rPr lang="ru-RU" sz="3600" b="1" dirty="0">
                <a:solidFill>
                  <a:srgbClr val="000000"/>
                </a:solidFill>
              </a:rPr>
            </a:br>
            <a:r>
              <a:rPr lang="ru-RU" sz="2800" i="1" dirty="0" err="1" smtClean="0">
                <a:solidFill>
                  <a:srgbClr val="000000"/>
                </a:solidFill>
              </a:rPr>
              <a:t>Станистав</a:t>
            </a:r>
            <a:r>
              <a:rPr lang="ru-RU" sz="2800" i="1" dirty="0" smtClean="0">
                <a:solidFill>
                  <a:srgbClr val="000000"/>
                </a:solidFill>
              </a:rPr>
              <a:t> </a:t>
            </a:r>
            <a:r>
              <a:rPr lang="ru-RU" sz="2800" i="1" dirty="0">
                <a:solidFill>
                  <a:srgbClr val="000000"/>
                </a:solidFill>
              </a:rPr>
              <a:t>Коваль</a:t>
            </a:r>
            <a:endParaRPr lang="ru-RU" sz="2800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87" y="2346397"/>
            <a:ext cx="3744416" cy="4034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441" y="3739863"/>
            <a:ext cx="3206399" cy="2402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3826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Заголовок 1"/>
              <p:cNvSpPr>
                <a:spLocks noGrp="1"/>
              </p:cNvSpPr>
              <p:nvPr>
                <p:ph type="ctrTitle"/>
              </p:nvPr>
            </p:nvSpPr>
            <p:spPr>
              <a:xfrm>
                <a:off x="827584" y="2492896"/>
                <a:ext cx="7772400" cy="1470025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ru-RU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ru-RU" b="1" i="1" smtClean="0">
                            <a:latin typeface="Cambria Math"/>
                          </a:rPr>
                          <m:t>𝟐𝟖</m:t>
                        </m:r>
                        <m:r>
                          <a:rPr lang="ru-RU" b="1" i="1" smtClean="0"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b="1" i="1" smtClean="0"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b="1" dirty="0" smtClean="0"/>
                  <a:t>+ х + 2020 = 0</a:t>
                </a:r>
                <a:endParaRPr lang="ru-RU" b="1" dirty="0"/>
              </a:p>
            </p:txBody>
          </p:sp>
        </mc:Choice>
        <mc:Fallback xmlns="">
          <p:sp>
            <p:nvSpPr>
              <p:cNvPr id="2" name="Заголовок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ctrTitle"/>
              </p:nvPr>
            </p:nvSpPr>
            <p:spPr>
              <a:xfrm>
                <a:off x="827584" y="2492896"/>
                <a:ext cx="7772400" cy="1470025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476672"/>
            <a:ext cx="6400800" cy="1752600"/>
          </a:xfrm>
        </p:spPr>
        <p:txBody>
          <a:bodyPr/>
          <a:lstStyle/>
          <a:p>
            <a:pPr algn="r"/>
            <a:r>
              <a:rPr lang="ru-RU" dirty="0" smtClean="0"/>
              <a:t>28.01.2020</a:t>
            </a:r>
          </a:p>
          <a:p>
            <a:r>
              <a:rPr lang="ru-RU" b="1" i="1" dirty="0" smtClean="0"/>
              <a:t>Классная работа.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570790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>
                <a:hlinkClick r:id="" action="ppaction://macro?name=DragandDrop"/>
              </p:cNvPr>
              <p:cNvSpPr/>
              <p:nvPr/>
            </p:nvSpPr>
            <p:spPr>
              <a:xfrm>
                <a:off x="5813831" y="4672507"/>
                <a:ext cx="2880320" cy="556693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b="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8) </m:t>
                          </m:r>
                          <m:r>
                            <a:rPr lang="ru-RU" sz="2400" b="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  <m:r>
                            <a:rPr lang="ru-RU" sz="2400" b="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 </m:t>
                          </m:r>
                        </m:e>
                        <m:sup>
                          <m:r>
                            <a:rPr lang="ru-RU" sz="2400" b="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ru-RU" sz="2400" b="0" i="0" smtClean="0">
                          <a:solidFill>
                            <a:srgbClr val="000000"/>
                          </a:solidFill>
                          <a:latin typeface="Cambria Math"/>
                        </a:rPr>
                        <m:t> − 5х + 4 </m:t>
                      </m:r>
                      <m:r>
                        <m:rPr>
                          <m:nor/>
                        </m:rPr>
                        <a:rPr lang="ru-RU" sz="2400" dirty="0">
                          <a:solidFill>
                            <a:srgbClr val="000000"/>
                          </a:solidFill>
                          <a:latin typeface="Arial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ru-RU" sz="2400" b="0" i="0" dirty="0" smtClean="0">
                          <a:solidFill>
                            <a:srgbClr val="000000"/>
                          </a:solidFill>
                          <a:latin typeface="Arial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ru-RU" sz="2400" dirty="0">
                          <a:solidFill>
                            <a:srgbClr val="000000"/>
                          </a:solidFill>
                          <a:latin typeface="Arial" charset="0"/>
                        </a:rPr>
                        <m:t>0</m:t>
                      </m:r>
                    </m:oMath>
                  </m:oMathPara>
                </a14:m>
                <a:endParaRPr lang="ru-RU" sz="2400" dirty="0">
                  <a:solidFill>
                    <a:srgbClr val="000000"/>
                  </a:solidFill>
                  <a:latin typeface="Arial" charset="0"/>
                </a:endParaRPr>
              </a:p>
            </p:txBody>
          </p:sp>
        </mc:Choice>
        <mc:Fallback xmlns="">
          <p:sp>
            <p:nvSpPr>
              <p:cNvPr id="2" name="Прямоугольник 1">
                <a:hlinkClick r:id="" action="ppaction://macro?name=DragandDrop"/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3831" y="4672507"/>
                <a:ext cx="2880320" cy="556693"/>
              </a:xfrm>
              <a:prstGeom prst="rect">
                <a:avLst/>
              </a:prstGeom>
              <a:blipFill rotWithShape="1">
                <a:blip r:embed="rId2"/>
                <a:stretch>
                  <a:fillRect l="-210" b="-625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>
                <a:hlinkClick r:id="" action="ppaction://macro?name=DragandDrop"/>
              </p:cNvPr>
              <p:cNvSpPr/>
              <p:nvPr/>
            </p:nvSpPr>
            <p:spPr>
              <a:xfrm>
                <a:off x="5813831" y="5334471"/>
                <a:ext cx="2874151" cy="470793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b="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9) −4</m:t>
                          </m:r>
                          <m:r>
                            <a:rPr lang="ru-RU" sz="2400" b="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b="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ru-RU" sz="2400" b="0" i="0" smtClean="0">
                          <a:solidFill>
                            <a:srgbClr val="000000"/>
                          </a:solidFill>
                          <a:latin typeface="Cambria Math"/>
                        </a:rPr>
                        <m:t> </m:t>
                      </m:r>
                      <m:r>
                        <m:rPr>
                          <m:nor/>
                        </m:rPr>
                        <a:rPr lang="ru-RU" sz="2400" dirty="0">
                          <a:solidFill>
                            <a:srgbClr val="000000"/>
                          </a:solidFill>
                          <a:latin typeface="Arial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ru-RU" sz="2400" b="0" i="0" dirty="0" smtClean="0">
                          <a:solidFill>
                            <a:srgbClr val="000000"/>
                          </a:solidFill>
                          <a:latin typeface="Arial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ru-RU" sz="2400" dirty="0">
                          <a:solidFill>
                            <a:srgbClr val="000000"/>
                          </a:solidFill>
                          <a:latin typeface="Arial" charset="0"/>
                        </a:rPr>
                        <m:t>0</m:t>
                      </m:r>
                    </m:oMath>
                  </m:oMathPara>
                </a14:m>
                <a:endParaRPr lang="ru-RU" sz="2400" dirty="0">
                  <a:solidFill>
                    <a:srgbClr val="000000"/>
                  </a:solidFill>
                  <a:latin typeface="Arial" charset="0"/>
                </a:endParaRPr>
              </a:p>
            </p:txBody>
          </p:sp>
        </mc:Choice>
        <mc:Fallback xmlns="">
          <p:sp>
            <p:nvSpPr>
              <p:cNvPr id="5" name="Прямоугольник 4">
                <a:hlinkClick r:id="" action="ppaction://macro?name=DragandDrop"/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3831" y="5334471"/>
                <a:ext cx="2874151" cy="470793"/>
              </a:xfrm>
              <a:prstGeom prst="rect">
                <a:avLst/>
              </a:prstGeom>
              <a:blipFill rotWithShape="1">
                <a:blip r:embed="rId3"/>
                <a:stretch>
                  <a:fillRect l="-211" b="-1604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>
                <a:hlinkClick r:id="" action="ppaction://macro?name=DragandDrop"/>
              </p:cNvPr>
              <p:cNvSpPr/>
              <p:nvPr/>
            </p:nvSpPr>
            <p:spPr>
              <a:xfrm>
                <a:off x="5803969" y="3356992"/>
                <a:ext cx="2880320" cy="504056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b="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6) </m:t>
                          </m:r>
                          <m:r>
                            <a:rPr lang="ru-RU" sz="2400" b="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b="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ru-RU" sz="2400" b="0" i="0" smtClean="0">
                          <a:solidFill>
                            <a:srgbClr val="000000"/>
                          </a:solidFill>
                          <a:latin typeface="Cambria Math"/>
                        </a:rPr>
                        <m:t> + 25 </m:t>
                      </m:r>
                      <m:r>
                        <m:rPr>
                          <m:nor/>
                        </m:rPr>
                        <a:rPr lang="ru-RU" sz="2400" dirty="0">
                          <a:solidFill>
                            <a:srgbClr val="000000"/>
                          </a:solidFill>
                          <a:latin typeface="Arial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ru-RU" sz="2400" b="0" i="0" dirty="0" smtClean="0">
                          <a:solidFill>
                            <a:srgbClr val="000000"/>
                          </a:solidFill>
                          <a:latin typeface="Arial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ru-RU" sz="2400" dirty="0">
                          <a:solidFill>
                            <a:srgbClr val="000000"/>
                          </a:solidFill>
                          <a:latin typeface="Arial" charset="0"/>
                        </a:rPr>
                        <m:t>0</m:t>
                      </m:r>
                    </m:oMath>
                  </m:oMathPara>
                </a14:m>
                <a:endParaRPr lang="ru-RU" sz="2400" dirty="0">
                  <a:solidFill>
                    <a:srgbClr val="000000"/>
                  </a:solidFill>
                  <a:latin typeface="Arial" charset="0"/>
                </a:endParaRPr>
              </a:p>
            </p:txBody>
          </p:sp>
        </mc:Choice>
        <mc:Fallback xmlns="">
          <p:sp>
            <p:nvSpPr>
              <p:cNvPr id="7" name="Прямоугольник 6">
                <a:hlinkClick r:id="" action="ppaction://macro?name=DragandDrop"/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3969" y="3356992"/>
                <a:ext cx="2880320" cy="504056"/>
              </a:xfrm>
              <a:prstGeom prst="rect">
                <a:avLst/>
              </a:prstGeom>
              <a:blipFill rotWithShape="1">
                <a:blip r:embed="rId4"/>
                <a:stretch>
                  <a:fillRect b="-1279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>
                <a:hlinkClick r:id="" action="ppaction://macro?name=DragandDrop"/>
              </p:cNvPr>
              <p:cNvSpPr/>
              <p:nvPr/>
            </p:nvSpPr>
            <p:spPr>
              <a:xfrm>
                <a:off x="5770081" y="836712"/>
                <a:ext cx="2869788" cy="504056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b="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2) 7</m:t>
                          </m:r>
                          <m:r>
                            <a:rPr lang="ru-RU" sz="2400" b="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b="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ru-RU" sz="2400" b="0" i="0" smtClean="0">
                          <a:solidFill>
                            <a:srgbClr val="000000"/>
                          </a:solidFill>
                          <a:latin typeface="Cambria Math"/>
                        </a:rPr>
                        <m:t> − 3х </m:t>
                      </m:r>
                      <m:r>
                        <m:rPr>
                          <m:nor/>
                        </m:rPr>
                        <a:rPr lang="ru-RU" sz="2400" dirty="0">
                          <a:solidFill>
                            <a:srgbClr val="000000"/>
                          </a:solidFill>
                          <a:latin typeface="Arial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ru-RU" sz="2400" b="0" i="0" dirty="0" smtClean="0">
                          <a:solidFill>
                            <a:srgbClr val="000000"/>
                          </a:solidFill>
                          <a:latin typeface="Arial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ru-RU" sz="2400" dirty="0">
                          <a:solidFill>
                            <a:srgbClr val="000000"/>
                          </a:solidFill>
                          <a:latin typeface="Arial" charset="0"/>
                        </a:rPr>
                        <m:t>0</m:t>
                      </m:r>
                    </m:oMath>
                  </m:oMathPara>
                </a14:m>
                <a:endParaRPr lang="ru-RU" sz="2400" dirty="0">
                  <a:solidFill>
                    <a:srgbClr val="000000"/>
                  </a:solidFill>
                  <a:latin typeface="Arial" charset="0"/>
                </a:endParaRPr>
              </a:p>
            </p:txBody>
          </p:sp>
        </mc:Choice>
        <mc:Fallback xmlns="">
          <p:sp>
            <p:nvSpPr>
              <p:cNvPr id="8" name="Прямоугольник 7">
                <a:hlinkClick r:id="" action="ppaction://macro?name=DragandDrop"/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0081" y="836712"/>
                <a:ext cx="2869788" cy="504056"/>
              </a:xfrm>
              <a:prstGeom prst="rect">
                <a:avLst/>
              </a:prstGeom>
              <a:blipFill rotWithShape="1">
                <a:blip r:embed="rId5"/>
                <a:stretch>
                  <a:fillRect l="-211" b="-1149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>
                <a:hlinkClick r:id="" action="ppaction://macro?name=DragandDrop"/>
              </p:cNvPr>
              <p:cNvSpPr/>
              <p:nvPr/>
            </p:nvSpPr>
            <p:spPr>
              <a:xfrm>
                <a:off x="5783957" y="256964"/>
                <a:ext cx="2880320" cy="504056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b="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1) 9</m:t>
                          </m:r>
                          <m:r>
                            <a:rPr lang="ru-RU" sz="2400" b="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b="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400" b="0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 −6х+1 </m:t>
                      </m:r>
                      <m:r>
                        <m:rPr>
                          <m:nor/>
                        </m:rPr>
                        <a:rPr lang="ru-RU" sz="2400" dirty="0">
                          <a:solidFill>
                            <a:srgbClr val="000000"/>
                          </a:solidFill>
                          <a:latin typeface="Arial" charset="0"/>
                        </a:rPr>
                        <m:t>=0</m:t>
                      </m:r>
                    </m:oMath>
                  </m:oMathPara>
                </a14:m>
                <a:endParaRPr lang="ru-RU" sz="2400" dirty="0">
                  <a:solidFill>
                    <a:srgbClr val="000000"/>
                  </a:solidFill>
                  <a:latin typeface="Arial" charset="0"/>
                </a:endParaRPr>
              </a:p>
            </p:txBody>
          </p:sp>
        </mc:Choice>
        <mc:Fallback xmlns="">
          <p:sp>
            <p:nvSpPr>
              <p:cNvPr id="9" name="Прямоугольник 8">
                <a:hlinkClick r:id="" action="ppaction://macro?name=DragandDrop"/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3957" y="256964"/>
                <a:ext cx="2880320" cy="504056"/>
              </a:xfrm>
              <a:prstGeom prst="rect">
                <a:avLst/>
              </a:prstGeom>
              <a:blipFill rotWithShape="1">
                <a:blip r:embed="rId6"/>
                <a:stretch>
                  <a:fillRect l="-210" b="-1149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Прямоугольник 9">
            <a:hlinkClick r:id="" action="ppaction://macro?name=DragandDrop"/>
          </p:cNvPr>
          <p:cNvSpPr/>
          <p:nvPr/>
        </p:nvSpPr>
        <p:spPr>
          <a:xfrm>
            <a:off x="5813831" y="4005064"/>
            <a:ext cx="2880320" cy="5233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400" dirty="0" smtClean="0">
                <a:solidFill>
                  <a:srgbClr val="000000"/>
                </a:solidFill>
                <a:latin typeface="Arial" charset="0"/>
              </a:rPr>
              <a:t>7) 2х – 4 = 5</a:t>
            </a:r>
            <a:endParaRPr lang="ru-RU" sz="2400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" name="Прямоугольник 10">
            <a:hlinkClick r:id="" action="ppaction://macro?name=DragandDrop"/>
          </p:cNvPr>
          <p:cNvSpPr/>
          <p:nvPr/>
        </p:nvSpPr>
        <p:spPr>
          <a:xfrm>
            <a:off x="5770245" y="1412776"/>
            <a:ext cx="288032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400" dirty="0" smtClean="0">
                <a:solidFill>
                  <a:srgbClr val="000000"/>
                </a:solidFill>
                <a:latin typeface="Arial" charset="0"/>
              </a:rPr>
              <a:t>3) Х + 8 = 3 – х </a:t>
            </a:r>
            <a:endParaRPr lang="ru-RU" sz="2400" dirty="0">
              <a:solidFill>
                <a:srgbClr val="000000"/>
              </a:solidFill>
              <a:latin typeface="Arial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угольник 11">
                <a:hlinkClick r:id="" action="ppaction://macro?name=DragandDrop"/>
              </p:cNvPr>
              <p:cNvSpPr/>
              <p:nvPr/>
            </p:nvSpPr>
            <p:spPr>
              <a:xfrm>
                <a:off x="5805701" y="1988840"/>
                <a:ext cx="2880320" cy="548416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:r>
                  <a:rPr lang="ru-RU" sz="2400" dirty="0" smtClean="0">
                    <a:solidFill>
                      <a:srgbClr val="000000"/>
                    </a:solidFill>
                  </a:rPr>
                  <a:t>4) 5х + 56 – 7х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ru-RU" sz="2400" dirty="0">
                        <a:solidFill>
                          <a:srgbClr val="000000"/>
                        </a:solidFill>
                        <a:latin typeface="Arial" charset="0"/>
                      </a:rPr>
                      <m:t>=</m:t>
                    </m:r>
                    <m:r>
                      <m:rPr>
                        <m:nor/>
                      </m:rPr>
                      <a:rPr lang="ru-RU" sz="2400" b="0" i="0" dirty="0" smtClean="0">
                        <a:solidFill>
                          <a:srgbClr val="000000"/>
                        </a:solidFill>
                        <a:latin typeface="Arial" charset="0"/>
                      </a:rPr>
                      <m:t>0</m:t>
                    </m:r>
                  </m:oMath>
                </a14:m>
                <a:endParaRPr lang="ru-RU" sz="2400" dirty="0">
                  <a:solidFill>
                    <a:srgbClr val="000000"/>
                  </a:solidFill>
                  <a:latin typeface="Arial" charset="0"/>
                </a:endParaRPr>
              </a:p>
            </p:txBody>
          </p:sp>
        </mc:Choice>
        <mc:Fallback xmlns="">
          <p:sp>
            <p:nvSpPr>
              <p:cNvPr id="12" name="Прямоугольник 11">
                <a:hlinkClick r:id="" action="ppaction://macro?name=DragandDrop"/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01" y="1988840"/>
                <a:ext cx="2880320" cy="548416"/>
              </a:xfrm>
              <a:prstGeom prst="rect">
                <a:avLst/>
              </a:prstGeom>
              <a:blipFill rotWithShape="1">
                <a:blip r:embed="rId7"/>
                <a:stretch>
                  <a:fillRect l="-2725" b="-1595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угольник 12">
                <a:hlinkClick r:id="" action="ppaction://macro?name=DragandDrop"/>
              </p:cNvPr>
              <p:cNvSpPr/>
              <p:nvPr/>
            </p:nvSpPr>
            <p:spPr>
              <a:xfrm>
                <a:off x="5813831" y="2636912"/>
                <a:ext cx="2880320" cy="61480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b="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5) 2</m:t>
                          </m:r>
                          <m:r>
                            <a:rPr lang="ru-RU" sz="2400" b="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  <m:r>
                            <a:rPr lang="ru-RU" sz="2400" b="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 </m:t>
                          </m:r>
                        </m:e>
                        <m:sup>
                          <m:r>
                            <a:rPr lang="ru-RU" sz="2400" b="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m:rPr>
                          <m:nor/>
                        </m:rPr>
                        <a:rPr lang="ru-RU" sz="2400" b="0" i="0" smtClean="0">
                          <a:solidFill>
                            <a:srgbClr val="000000"/>
                          </a:solidFill>
                          <a:latin typeface="Cambria Math"/>
                        </a:rPr>
                        <m:t>− 9х − 5 </m:t>
                      </m:r>
                      <m:r>
                        <m:rPr>
                          <m:nor/>
                        </m:rPr>
                        <a:rPr lang="ru-RU" sz="2400" dirty="0">
                          <a:solidFill>
                            <a:srgbClr val="000000"/>
                          </a:solidFill>
                          <a:latin typeface="Arial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ru-RU" sz="2400" b="0" i="0" dirty="0" smtClean="0">
                          <a:solidFill>
                            <a:srgbClr val="000000"/>
                          </a:solidFill>
                          <a:latin typeface="Arial" charset="0"/>
                        </a:rPr>
                        <m:t> </m:t>
                      </m:r>
                      <m:r>
                        <m:rPr>
                          <m:nor/>
                        </m:rPr>
                        <a:rPr lang="ru-RU" sz="2400" dirty="0">
                          <a:solidFill>
                            <a:srgbClr val="000000"/>
                          </a:solidFill>
                          <a:latin typeface="Arial" charset="0"/>
                        </a:rPr>
                        <m:t>0</m:t>
                      </m:r>
                    </m:oMath>
                  </m:oMathPara>
                </a14:m>
                <a:endParaRPr lang="ru-RU" sz="2400" dirty="0">
                  <a:solidFill>
                    <a:srgbClr val="000000"/>
                  </a:solidFill>
                  <a:latin typeface="Arial" charset="0"/>
                </a:endParaRPr>
              </a:p>
            </p:txBody>
          </p:sp>
        </mc:Choice>
        <mc:Fallback xmlns="">
          <p:sp>
            <p:nvSpPr>
              <p:cNvPr id="13" name="Прямоугольник 12">
                <a:hlinkClick r:id="" action="ppaction://macro?name=DragandDrop"/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3831" y="2636912"/>
                <a:ext cx="2880320" cy="614809"/>
              </a:xfrm>
              <a:prstGeom prst="rect">
                <a:avLst/>
              </a:prstGeom>
              <a:blipFill rotWithShape="1">
                <a:blip r:embed="rId8"/>
                <a:stretch>
                  <a:fillRect l="-420" b="-96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>
                <a:hlinkClick r:id="" action="ppaction://macro?name=DragandDrop"/>
              </p:cNvPr>
              <p:cNvSpPr/>
              <p:nvPr/>
            </p:nvSpPr>
            <p:spPr>
              <a:xfrm>
                <a:off x="5805701" y="5877272"/>
                <a:ext cx="2880320" cy="55669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ru-RU" sz="2400" b="0" i="0" smtClean="0">
                          <a:solidFill>
                            <a:srgbClr val="000000"/>
                          </a:solidFill>
                          <a:latin typeface="Cambria Math"/>
                        </a:rPr>
                        <m:t>10) − 5х  </m:t>
                      </m:r>
                      <m:r>
                        <m:rPr>
                          <m:nor/>
                        </m:rPr>
                        <a:rPr lang="ru-RU" sz="2400" dirty="0">
                          <a:solidFill>
                            <a:srgbClr val="000000"/>
                          </a:solidFill>
                          <a:latin typeface="Arial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ru-RU" sz="2400" b="0" i="0" dirty="0" smtClean="0">
                          <a:solidFill>
                            <a:srgbClr val="000000"/>
                          </a:solidFill>
                          <a:latin typeface="Arial" charset="0"/>
                        </a:rPr>
                        <m:t> 1</m:t>
                      </m:r>
                      <m:r>
                        <m:rPr>
                          <m:nor/>
                        </m:rPr>
                        <a:rPr lang="ru-RU" sz="2400" dirty="0">
                          <a:solidFill>
                            <a:srgbClr val="000000"/>
                          </a:solidFill>
                          <a:latin typeface="Arial" charset="0"/>
                        </a:rPr>
                        <m:t>0</m:t>
                      </m:r>
                    </m:oMath>
                  </m:oMathPara>
                </a14:m>
                <a:endParaRPr lang="ru-RU" sz="2400" dirty="0">
                  <a:solidFill>
                    <a:srgbClr val="000000"/>
                  </a:solidFill>
                  <a:latin typeface="Arial" charset="0"/>
                </a:endParaRPr>
              </a:p>
            </p:txBody>
          </p:sp>
        </mc:Choice>
        <mc:Fallback xmlns="">
          <p:sp>
            <p:nvSpPr>
              <p:cNvPr id="14" name="Прямоугольник 13">
                <a:hlinkClick r:id="" action="ppaction://macro?name=DragandDrop"/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5701" y="5877272"/>
                <a:ext cx="2880320" cy="556692"/>
              </a:xfrm>
              <a:prstGeom prst="rect">
                <a:avLst/>
              </a:prstGeom>
              <a:blipFill rotWithShape="1">
                <a:blip r:embed="rId9"/>
                <a:stretch>
                  <a:fillRect l="-1258" b="-631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6475248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88470" y="2242021"/>
            <a:ext cx="739420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Квадратные уравнения </a:t>
            </a:r>
          </a:p>
          <a:p>
            <a:r>
              <a:rPr lang="ru-RU" sz="54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и методы их решения.</a:t>
            </a:r>
            <a:endParaRPr lang="ru-RU" sz="5400" b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69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591116"/>
            <a:ext cx="8589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Найдите в каждой группе уравнений </a:t>
            </a:r>
            <a:r>
              <a:rPr lang="ru-RU" sz="2800" b="1" dirty="0" smtClean="0">
                <a:solidFill>
                  <a:srgbClr val="FF0000"/>
                </a:solidFill>
              </a:rPr>
              <a:t>«лишнее»</a:t>
            </a:r>
            <a:endParaRPr lang="ru-RU" sz="28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987637" y="1916832"/>
                <a:ext cx="2568780" cy="5329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8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800" b="1" i="1" smtClean="0">
                              <a:latin typeface="Cambria Math"/>
                            </a:rPr>
                            <m:t>𝟏</m:t>
                          </m:r>
                          <m:r>
                            <a:rPr lang="ru-RU" sz="2800" b="1" i="1" smtClean="0">
                              <a:latin typeface="Cambria Math"/>
                            </a:rPr>
                            <m:t>) </m:t>
                          </m:r>
                          <m:r>
                            <a:rPr lang="ru-RU" sz="2800" b="1" i="1" smtClean="0">
                              <a:latin typeface="Cambria Math"/>
                            </a:rPr>
                            <m:t>𝟐</m:t>
                          </m:r>
                          <m:r>
                            <a:rPr lang="ru-RU" sz="2800" b="1" i="1" smtClean="0"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800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ru-RU" sz="2800" b="1" i="1" smtClean="0">
                          <a:latin typeface="Cambria Math"/>
                        </a:rPr>
                        <m:t>−х=</m:t>
                      </m:r>
                      <m:r>
                        <a:rPr lang="ru-RU" sz="2800" b="1" i="1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ru-RU" sz="2800" b="1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637" y="1916832"/>
                <a:ext cx="2568780" cy="53296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3040997" y="2708920"/>
                <a:ext cx="2610458" cy="5329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) х</m:t>
                          </m:r>
                        </m:e>
                        <m:sup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−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𝟏𝟔</m:t>
                      </m:r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=</m:t>
                      </m:r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ru-RU" sz="2800" b="1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0997" y="2708920"/>
                <a:ext cx="2610458" cy="53296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3012789" y="3573016"/>
                <a:ext cx="3210815" cy="5329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) </m:t>
                          </m:r>
                          <m: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𝟒</m:t>
                          </m:r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+</m:t>
                      </m:r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х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−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𝟑</m:t>
                      </m:r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=</m:t>
                      </m:r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ru-RU" sz="2800" b="1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2789" y="3573016"/>
                <a:ext cx="3210815" cy="53296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3059832" y="4365104"/>
                <a:ext cx="1968423" cy="5329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𝟒</m:t>
                          </m:r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) </m:t>
                          </m:r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=</m:t>
                      </m:r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ru-RU" sz="2800" b="1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832" y="4365104"/>
                <a:ext cx="1968423" cy="53296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54363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591116"/>
            <a:ext cx="8589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Найдите в каждой группе уравнений</a:t>
            </a:r>
            <a:r>
              <a:rPr lang="ru-RU" sz="2800" b="1" dirty="0" smtClean="0">
                <a:solidFill>
                  <a:srgbClr val="FF0000"/>
                </a:solidFill>
              </a:rPr>
              <a:t> «лишнее»</a:t>
            </a:r>
            <a:endParaRPr lang="ru-RU" sz="28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987637" y="1916832"/>
                <a:ext cx="3425618" cy="5329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8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800" b="1" i="1" smtClean="0">
                              <a:latin typeface="Cambria Math"/>
                            </a:rPr>
                            <m:t>𝟏</m:t>
                          </m:r>
                          <m:r>
                            <a:rPr lang="ru-RU" sz="2800" b="1" i="1" smtClean="0">
                              <a:latin typeface="Cambria Math"/>
                            </a:rPr>
                            <m:t>) </m:t>
                          </m:r>
                          <m:r>
                            <a:rPr lang="ru-RU" sz="2800" b="1" i="1" smtClean="0">
                              <a:latin typeface="Cambria Math"/>
                            </a:rPr>
                            <m:t>𝟗</m:t>
                          </m:r>
                          <m:r>
                            <a:rPr lang="ru-RU" sz="2800" b="1" i="1" smtClean="0"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800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ru-RU" sz="2800" b="1" i="1" smtClean="0">
                          <a:latin typeface="Cambria Math"/>
                        </a:rPr>
                        <m:t>−</m:t>
                      </m:r>
                      <m:r>
                        <a:rPr lang="ru-RU" sz="2800" b="1" i="1" smtClean="0">
                          <a:latin typeface="Cambria Math"/>
                        </a:rPr>
                        <m:t>𝟔</m:t>
                      </m:r>
                      <m:r>
                        <a:rPr lang="ru-RU" sz="2800" b="1" i="1" smtClean="0">
                          <a:latin typeface="Cambria Math"/>
                        </a:rPr>
                        <m:t>х+</m:t>
                      </m:r>
                      <m:r>
                        <a:rPr lang="ru-RU" sz="2800" b="1" i="1" smtClean="0">
                          <a:latin typeface="Cambria Math"/>
                        </a:rPr>
                        <m:t>𝟏</m:t>
                      </m:r>
                      <m:r>
                        <a:rPr lang="ru-RU" sz="2800" b="1" i="1" smtClean="0">
                          <a:latin typeface="Cambria Math"/>
                        </a:rPr>
                        <m:t>=</m:t>
                      </m:r>
                      <m:r>
                        <a:rPr lang="ru-RU" sz="2800" b="1" i="1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ru-RU" sz="2800" b="1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637" y="1916832"/>
                <a:ext cx="3425618" cy="53296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2987824" y="2708920"/>
                <a:ext cx="3425618" cy="5329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) </m:t>
                          </m:r>
                          <m: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+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𝟑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х+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𝟏</m:t>
                      </m:r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=</m:t>
                      </m:r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ru-RU" sz="2800" b="1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2708920"/>
                <a:ext cx="3425618" cy="53296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2987824" y="3573016"/>
                <a:ext cx="3638047" cy="5329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) </m:t>
                          </m:r>
                          <m: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−</m:t>
                      </m:r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х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+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𝟒</m:t>
                      </m:r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=</m:t>
                      </m:r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ru-RU" sz="2800" b="1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3573016"/>
                <a:ext cx="3638047" cy="53296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2987824" y="4365104"/>
                <a:ext cx="3425618" cy="5329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𝟒</m:t>
                          </m:r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) х</m:t>
                          </m:r>
                        </m:e>
                        <m:sup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−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𝟐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х+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𝟏𝟎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=</m:t>
                      </m:r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ru-RU" sz="2800" b="1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4365104"/>
                <a:ext cx="3425618" cy="53296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6208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591116"/>
            <a:ext cx="8589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Найдите в каждой группе уравнений </a:t>
            </a:r>
            <a:r>
              <a:rPr lang="ru-RU" sz="2800" b="1" dirty="0" smtClean="0">
                <a:solidFill>
                  <a:srgbClr val="FF0000"/>
                </a:solidFill>
              </a:rPr>
              <a:t>«лишнее»</a:t>
            </a:r>
            <a:endParaRPr lang="ru-RU" sz="28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987637" y="1916832"/>
                <a:ext cx="3210815" cy="5329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8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800" b="1" i="1" smtClean="0">
                              <a:latin typeface="Cambria Math"/>
                            </a:rPr>
                            <m:t>𝟏</m:t>
                          </m:r>
                          <m:r>
                            <a:rPr lang="ru-RU" sz="2800" b="1" i="1" smtClean="0">
                              <a:latin typeface="Cambria Math"/>
                            </a:rPr>
                            <m:t>) х</m:t>
                          </m:r>
                        </m:e>
                        <m:sup>
                          <m:r>
                            <a:rPr lang="ru-RU" sz="2800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ru-RU" sz="2800" b="1" i="1" smtClean="0">
                          <a:latin typeface="Cambria Math"/>
                        </a:rPr>
                        <m:t>−</m:t>
                      </m:r>
                      <m:r>
                        <a:rPr lang="ru-RU" sz="2800" b="1" i="1" smtClean="0">
                          <a:latin typeface="Cambria Math"/>
                        </a:rPr>
                        <m:t>𝟓</m:t>
                      </m:r>
                      <m:r>
                        <a:rPr lang="ru-RU" sz="2800" b="1" i="1" smtClean="0">
                          <a:latin typeface="Cambria Math"/>
                        </a:rPr>
                        <m:t>х+</m:t>
                      </m:r>
                      <m:r>
                        <a:rPr lang="ru-RU" sz="2800" b="1" i="1" smtClean="0">
                          <a:latin typeface="Cambria Math"/>
                        </a:rPr>
                        <m:t>𝟒</m:t>
                      </m:r>
                      <m:r>
                        <a:rPr lang="ru-RU" sz="2800" b="1" i="1" smtClean="0">
                          <a:latin typeface="Cambria Math"/>
                        </a:rPr>
                        <m:t>=</m:t>
                      </m:r>
                      <m:r>
                        <a:rPr lang="ru-RU" sz="2800" b="1" i="1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ru-RU" sz="2800" b="1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637" y="1916832"/>
                <a:ext cx="3210815" cy="53296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2987824" y="2708920"/>
                <a:ext cx="3425618" cy="5329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) </m:t>
                          </m:r>
                          <m: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𝟗</m:t>
                          </m:r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−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𝟔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х+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𝟐</m:t>
                      </m:r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=</m:t>
                      </m:r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ru-RU" sz="2800" b="1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2708920"/>
                <a:ext cx="3425618" cy="53296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2987824" y="3573016"/>
                <a:ext cx="3210815" cy="5329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) х</m:t>
                          </m:r>
                        </m:e>
                        <m:sup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+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𝟒</m:t>
                      </m:r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х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−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𝟑</m:t>
                      </m:r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=</m:t>
                      </m:r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ru-RU" sz="2800" b="1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3573016"/>
                <a:ext cx="3210815" cy="53296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2987824" y="4365104"/>
                <a:ext cx="2996013" cy="5329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8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𝟒</m:t>
                          </m:r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) х</m:t>
                          </m:r>
                        </m:e>
                        <m:sup>
                          <m:r>
                            <a:rPr lang="ru-RU" sz="28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−х−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𝟐</m:t>
                      </m:r>
                      <m:r>
                        <a:rPr lang="ru-RU" sz="28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=</m:t>
                      </m:r>
                      <m:r>
                        <a:rPr lang="ru-RU" sz="2800" b="1" i="1">
                          <a:solidFill>
                            <a:srgbClr val="000000"/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ru-RU" sz="2800" b="1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4365104"/>
                <a:ext cx="2996013" cy="53296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1810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79712" y="618453"/>
            <a:ext cx="4597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Самостоятельная работа</a:t>
            </a:r>
            <a:endParaRPr lang="ru-RU" sz="3200" b="1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71600" y="1844824"/>
            <a:ext cx="1494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/>
              <a:t>1 ВАРИАНТ</a:t>
            </a:r>
            <a:endParaRPr lang="ru-RU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652120" y="1902376"/>
            <a:ext cx="1494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i="1" dirty="0" smtClean="0">
                <a:solidFill>
                  <a:srgbClr val="000000"/>
                </a:solidFill>
              </a:rPr>
              <a:t>2 </a:t>
            </a:r>
            <a:r>
              <a:rPr lang="ru-RU" b="1" i="1" dirty="0">
                <a:solidFill>
                  <a:srgbClr val="000000"/>
                </a:solidFill>
              </a:rPr>
              <a:t>ВАРИАНТ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5387601" y="3375895"/>
                <a:ext cx="237969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400" b="0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−8</m:t>
                      </m:r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/>
                        </a:rPr>
                        <m:t>х</m:t>
                      </m:r>
                      <m:r>
                        <a:rPr lang="ru-RU" sz="2400" b="0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+7</m:t>
                      </m:r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24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7601" y="3375895"/>
                <a:ext cx="2379690" cy="46166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716582" y="3410400"/>
                <a:ext cx="237969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400" b="0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+4</m:t>
                      </m:r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/>
                        </a:rPr>
                        <m:t>х+</m:t>
                      </m:r>
                      <m:r>
                        <a:rPr lang="ru-RU" sz="2400" b="0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3</m:t>
                      </m:r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24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582" y="3410400"/>
                <a:ext cx="2379690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771800" y="2373625"/>
            <a:ext cx="31195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Calibri" pitchFamily="34" charset="0"/>
                <a:cs typeface="Calibri" pitchFamily="34" charset="0"/>
              </a:rPr>
              <a:t>Решите уравнение:</a:t>
            </a:r>
            <a:endParaRPr lang="ru-RU" sz="2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87624" y="4365104"/>
            <a:ext cx="691413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arenR"/>
            </a:pPr>
            <a:r>
              <a:rPr lang="ru-RU" sz="2000" dirty="0" smtClean="0"/>
              <a:t>Одним способом, используя общую формулу корней </a:t>
            </a:r>
          </a:p>
          <a:p>
            <a:pPr>
              <a:lnSpc>
                <a:spcPct val="150000"/>
              </a:lnSpc>
            </a:pPr>
            <a:r>
              <a:rPr lang="ru-RU" sz="2000" dirty="0" smtClean="0"/>
              <a:t>     квадратного уравнения – «3»</a:t>
            </a:r>
          </a:p>
          <a:p>
            <a:pPr>
              <a:lnSpc>
                <a:spcPct val="150000"/>
              </a:lnSpc>
            </a:pPr>
            <a:r>
              <a:rPr lang="ru-RU" sz="2000" dirty="0" smtClean="0"/>
              <a:t>2) Двумя способами – «4»</a:t>
            </a:r>
          </a:p>
          <a:p>
            <a:pPr>
              <a:lnSpc>
                <a:spcPct val="150000"/>
              </a:lnSpc>
            </a:pPr>
            <a:r>
              <a:rPr lang="ru-RU" sz="2000" dirty="0" smtClean="0"/>
              <a:t>3) Тремя способами – «5»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54582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23528" y="188640"/>
            <a:ext cx="8424936" cy="17263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195736" y="188640"/>
            <a:ext cx="4597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Самостоятельная работа</a:t>
            </a:r>
            <a:endParaRPr lang="ru-RU" sz="3200" b="1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59395" y="806692"/>
            <a:ext cx="1494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 smtClean="0"/>
              <a:t>1 ВАРИАНТ</a:t>
            </a:r>
            <a:endParaRPr lang="ru-RU" b="1" u="sng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273228" y="773415"/>
            <a:ext cx="1494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u="sng" dirty="0" smtClean="0">
                <a:solidFill>
                  <a:srgbClr val="000000"/>
                </a:solidFill>
              </a:rPr>
              <a:t>2 </a:t>
            </a:r>
            <a:r>
              <a:rPr lang="ru-RU" b="1" u="sng" dirty="0">
                <a:solidFill>
                  <a:srgbClr val="000000"/>
                </a:solidFill>
              </a:rPr>
              <a:t>ВАРИАНТ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5687751" y="1362744"/>
                <a:ext cx="237969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400" b="0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−8</m:t>
                      </m:r>
                      <m:r>
                        <a:rPr lang="ru-RU" sz="2400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х</m:t>
                      </m:r>
                      <m:r>
                        <a:rPr lang="ru-RU" sz="2400" b="0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+7</m:t>
                      </m:r>
                      <m:r>
                        <a:rPr lang="ru-RU" sz="2400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2400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7751" y="1362744"/>
                <a:ext cx="2379690" cy="46166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555127" y="1362744"/>
                <a:ext cx="237969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400" b="0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+4</m:t>
                      </m:r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/>
                        </a:rPr>
                        <m:t>х+</m:t>
                      </m:r>
                      <m:r>
                        <a:rPr lang="ru-RU" sz="2400" b="0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3</m:t>
                      </m:r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24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127" y="1362744"/>
                <a:ext cx="2379690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982202" y="945191"/>
            <a:ext cx="2705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Calibri" pitchFamily="34" charset="0"/>
                <a:cs typeface="Calibri" pitchFamily="34" charset="0"/>
              </a:rPr>
              <a:t>Решите уравнение:</a:t>
            </a:r>
            <a:endParaRPr lang="ru-RU" sz="2400" dirty="0"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215516" y="1931709"/>
                <a:ext cx="3960440" cy="46295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000" dirty="0" smtClean="0">
                    <a:latin typeface="+mj-lt"/>
                    <a:ea typeface="Times New Roman"/>
                    <a:cs typeface="Calibri" pitchFamily="34" charset="0"/>
                  </a:rPr>
                  <a:t>                </a:t>
                </a:r>
                <a:r>
                  <a:rPr lang="ru-RU" sz="2200" b="1" u="sng" dirty="0" smtClean="0">
                    <a:latin typeface="+mj-lt"/>
                    <a:ea typeface="Times New Roman"/>
                    <a:cs typeface="Calibri" pitchFamily="34" charset="0"/>
                  </a:rPr>
                  <a:t>1 </a:t>
                </a:r>
                <a:r>
                  <a:rPr lang="ru-RU" sz="2200" b="1" u="sng" dirty="0">
                    <a:latin typeface="+mj-lt"/>
                    <a:ea typeface="Times New Roman"/>
                    <a:cs typeface="Calibri" pitchFamily="34" charset="0"/>
                  </a:rPr>
                  <a:t>способ:</a:t>
                </a:r>
                <a:endParaRPr lang="ru-RU" sz="2200" b="1" u="sng" dirty="0">
                  <a:effectLst/>
                  <a:latin typeface="+mj-lt"/>
                  <a:ea typeface="Calibri"/>
                  <a:cs typeface="Calibri" pitchFamily="34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200" b="1" dirty="0" smtClean="0">
                    <a:effectLst/>
                    <a:latin typeface="+mj-lt"/>
                    <a:ea typeface="Calibri"/>
                    <a:cs typeface="Calibri" pitchFamily="34" charset="0"/>
                  </a:rPr>
                  <a:t>а </a:t>
                </a:r>
                <a:r>
                  <a:rPr lang="ru-RU" sz="2200" b="1" dirty="0">
                    <a:effectLst/>
                    <a:latin typeface="+mj-lt"/>
                    <a:ea typeface="Calibri"/>
                    <a:cs typeface="Calibri" pitchFamily="34" charset="0"/>
                  </a:rPr>
                  <a:t>= 1, </a:t>
                </a:r>
                <a:r>
                  <a:rPr lang="en-US" sz="2200" b="1" dirty="0">
                    <a:effectLst/>
                    <a:latin typeface="+mj-lt"/>
                    <a:ea typeface="Calibri"/>
                    <a:cs typeface="Calibri" pitchFamily="34" charset="0"/>
                  </a:rPr>
                  <a:t>b</a:t>
                </a:r>
                <a:r>
                  <a:rPr lang="ru-RU" sz="2200" b="1" dirty="0">
                    <a:effectLst/>
                    <a:latin typeface="+mj-lt"/>
                    <a:ea typeface="Calibri"/>
                    <a:cs typeface="Calibri" pitchFamily="34" charset="0"/>
                  </a:rPr>
                  <a:t> = 4, с = 3</a:t>
                </a: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200" b="1" dirty="0" smtClean="0">
                    <a:solidFill>
                      <a:srgbClr val="FF0000"/>
                    </a:solidFill>
                    <a:effectLst/>
                    <a:latin typeface="+mj-lt"/>
                    <a:ea typeface="Calibri"/>
                    <a:cs typeface="Calibri" pitchFamily="34" charset="0"/>
                  </a:rPr>
                  <a:t>D</a:t>
                </a:r>
                <a:r>
                  <a:rPr lang="ru-RU" sz="2200" b="1" dirty="0" smtClean="0">
                    <a:solidFill>
                      <a:srgbClr val="FF0000"/>
                    </a:solidFill>
                    <a:effectLst/>
                    <a:latin typeface="+mj-lt"/>
                    <a:ea typeface="Calibri"/>
                    <a:cs typeface="Calibri" pitchFamily="34" charset="0"/>
                  </a:rPr>
                  <a:t> </a:t>
                </a:r>
                <a:r>
                  <a:rPr lang="ru-RU" sz="2200" b="1" dirty="0">
                    <a:solidFill>
                      <a:srgbClr val="FF0000"/>
                    </a:solidFill>
                    <a:effectLst/>
                    <a:latin typeface="+mj-lt"/>
                    <a:ea typeface="Calibri"/>
                    <a:cs typeface="Calibri" pitchFamily="34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2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ru-RU" sz="22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𝒃</m:t>
                        </m:r>
                      </m:e>
                      <m:sup>
                        <m:r>
                          <a:rPr lang="ru-RU" sz="22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ru-RU" sz="22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−</m:t>
                    </m:r>
                    <m:r>
                      <a:rPr lang="ru-RU" sz="22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𝟒</m:t>
                    </m:r>
                    <m:r>
                      <a:rPr lang="ru-RU" sz="22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𝒂𝒄</m:t>
                    </m:r>
                  </m:oMath>
                </a14:m>
                <a:endParaRPr lang="ru-RU" sz="2200" b="1" dirty="0">
                  <a:solidFill>
                    <a:srgbClr val="FF0000"/>
                  </a:solidFill>
                  <a:effectLst/>
                  <a:latin typeface="+mj-lt"/>
                  <a:ea typeface="Calibri"/>
                  <a:cs typeface="Calibri" pitchFamily="34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200" b="1" dirty="0" smtClean="0">
                    <a:effectLst/>
                    <a:latin typeface="+mj-lt"/>
                    <a:ea typeface="Times New Roman"/>
                    <a:cs typeface="Calibri" pitchFamily="34" charset="0"/>
                  </a:rPr>
                  <a:t>D </a:t>
                </a:r>
                <a:r>
                  <a:rPr lang="en-US" sz="2200" b="1" dirty="0">
                    <a:effectLst/>
                    <a:latin typeface="+mj-lt"/>
                    <a:ea typeface="Times New Roman"/>
                    <a:cs typeface="Calibri" pitchFamily="34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2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𝟒</m:t>
                        </m:r>
                      </m:e>
                      <m:sup>
                        <m:r>
                          <a:rPr lang="en-US" sz="2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2200" b="1" dirty="0">
                    <a:effectLst/>
                    <a:latin typeface="+mj-lt"/>
                    <a:ea typeface="Times New Roman"/>
                    <a:cs typeface="Calibri" pitchFamily="34" charset="0"/>
                  </a:rPr>
                  <a:t> – 4 * 1*3 = 16 – 12 = 4</a:t>
                </a:r>
                <a:r>
                  <a:rPr lang="ru-RU" sz="2200" b="1" dirty="0" smtClean="0">
                    <a:latin typeface="+mj-lt"/>
                    <a:ea typeface="Times New Roman"/>
                    <a:cs typeface="Calibri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 smtClean="0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200" b="1" i="0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en-US" sz="2200" b="1" i="0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𝟏</m:t>
                        </m:r>
                        <m:r>
                          <a:rPr lang="en-US" sz="2200" b="1" i="0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,</m:t>
                        </m:r>
                        <m:r>
                          <a:rPr lang="en-US" sz="2200" b="1" i="0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b>
                    </m:sSub>
                    <m:r>
                      <a:rPr lang="en-US" sz="2200" b="1" i="0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ru-RU" sz="22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200" b="1" i="0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−</m:t>
                        </m:r>
                        <m:r>
                          <a:rPr lang="en-US" sz="2200" b="1" i="0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𝐛</m:t>
                        </m:r>
                        <m:r>
                          <a:rPr lang="en-US" sz="2200" b="1" i="0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 ±</m:t>
                        </m:r>
                        <m:rad>
                          <m:radPr>
                            <m:degHide m:val="on"/>
                            <m:ctrlPr>
                              <a:rPr lang="ru-RU" sz="2200" b="1" i="1">
                                <a:solidFill>
                                  <a:srgbClr val="FF0000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200" b="1" i="0">
                                <a:solidFill>
                                  <a:srgbClr val="FF0000"/>
                                </a:solidFill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𝐃</m:t>
                            </m:r>
                          </m:e>
                        </m:rad>
                      </m:num>
                      <m:den>
                        <m:r>
                          <a:rPr lang="en-US" sz="2200" b="1" i="0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𝟐𝐚</m:t>
                        </m:r>
                      </m:den>
                    </m:f>
                  </m:oMath>
                </a14:m>
                <a:endParaRPr lang="ru-RU" sz="2200" b="1" dirty="0" smtClean="0">
                  <a:solidFill>
                    <a:srgbClr val="FF0000"/>
                  </a:solidFill>
                  <a:effectLst/>
                  <a:latin typeface="+mn-lt"/>
                  <a:ea typeface="Calibri"/>
                  <a:cs typeface="Calibri" pitchFamily="34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 smtClean="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𝟏</m:t>
                          </m:r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,</m:t>
                          </m:r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sub>
                      </m:sSub>
                      <m:r>
                        <a:rPr lang="en-US" sz="22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ru-RU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𝟒</m:t>
                          </m:r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±</m:t>
                          </m:r>
                          <m:rad>
                            <m:radPr>
                              <m:degHide m:val="on"/>
                              <m:ctrlPr>
                                <a:rPr lang="ru-RU" sz="2200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2200" b="1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𝟒</m:t>
                              </m:r>
                            </m:e>
                          </m:rad>
                        </m:num>
                        <m:den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∗</m:t>
                          </m:r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𝟏</m:t>
                          </m:r>
                        </m:den>
                      </m:f>
                      <m:r>
                        <a:rPr lang="en-US" sz="22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𝟒</m:t>
                          </m:r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±</m:t>
                          </m:r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num>
                        <m:den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ru-RU" sz="2200" b="1" dirty="0">
                  <a:effectLst/>
                  <a:latin typeface="+mj-lt"/>
                  <a:ea typeface="Calibri"/>
                  <a:cs typeface="Calibri" pitchFamily="34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𝟏</m:t>
                          </m:r>
                        </m:sub>
                      </m:sSub>
                      <m:r>
                        <a:rPr lang="en-US" sz="22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𝟒</m:t>
                          </m:r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num>
                        <m:den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en-US" sz="22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𝟔</m:t>
                          </m:r>
                        </m:num>
                        <m:den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en-US" sz="22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=−</m:t>
                      </m:r>
                      <m:r>
                        <a:rPr lang="en-US" sz="22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𝟑</m:t>
                      </m:r>
                    </m:oMath>
                  </m:oMathPara>
                </a14:m>
                <a:endParaRPr lang="ru-RU" sz="2200" b="1" dirty="0">
                  <a:effectLst/>
                  <a:latin typeface="+mj-lt"/>
                  <a:ea typeface="Calibri"/>
                  <a:cs typeface="Calibri" pitchFamily="34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sub>
                      </m:sSub>
                      <m:r>
                        <a:rPr lang="en-US" sz="22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𝟒</m:t>
                          </m:r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</m:t>
                          </m:r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num>
                        <m:den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en-US" sz="22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num>
                        <m:den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en-US" sz="22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=−</m:t>
                      </m:r>
                      <m:r>
                        <a:rPr lang="en-US" sz="22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𝟏</m:t>
                      </m:r>
                    </m:oMath>
                  </m:oMathPara>
                </a14:m>
                <a:endParaRPr lang="ru-RU" sz="2200" b="1" dirty="0">
                  <a:effectLst/>
                  <a:latin typeface="+mj-lt"/>
                  <a:ea typeface="Calibri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516" y="1931709"/>
                <a:ext cx="3960440" cy="4629537"/>
              </a:xfrm>
              <a:prstGeom prst="rect">
                <a:avLst/>
              </a:prstGeom>
              <a:blipFill rotWithShape="1">
                <a:blip r:embed="rId4"/>
                <a:stretch>
                  <a:fillRect l="-1846" t="-395" r="-15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4860032" y="1914982"/>
                <a:ext cx="4323161" cy="46160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000" dirty="0" smtClean="0">
                    <a:solidFill>
                      <a:srgbClr val="000000"/>
                    </a:solidFill>
                    <a:latin typeface="Arial"/>
                    <a:ea typeface="Times New Roman"/>
                    <a:cs typeface="Calibri" pitchFamily="34" charset="0"/>
                  </a:rPr>
                  <a:t> </a:t>
                </a:r>
                <a:r>
                  <a:rPr lang="ru-RU" sz="2200" b="1" u="sng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1 </a:t>
                </a:r>
                <a:r>
                  <a:rPr lang="ru-RU" sz="2200" b="1" u="sng" dirty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способ:</a:t>
                </a:r>
                <a:endParaRPr lang="ru-RU" sz="2200" b="1" u="sng" dirty="0">
                  <a:solidFill>
                    <a:schemeClr val="accent6">
                      <a:lumMod val="50000"/>
                    </a:schemeClr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200" b="1" dirty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Calibri"/>
                    <a:cs typeface="Calibri" pitchFamily="34" charset="0"/>
                  </a:rPr>
                  <a:t>а = 1, </a:t>
                </a:r>
                <a:r>
                  <a:rPr lang="en-US" sz="2200" b="1" dirty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Calibri"/>
                    <a:cs typeface="Calibri" pitchFamily="34" charset="0"/>
                  </a:rPr>
                  <a:t>b</a:t>
                </a:r>
                <a:r>
                  <a:rPr lang="ru-RU" sz="2200" b="1" dirty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Calibri"/>
                    <a:cs typeface="Calibri" pitchFamily="34" charset="0"/>
                  </a:rPr>
                  <a:t> = </a:t>
                </a:r>
                <a:r>
                  <a:rPr lang="ru-RU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Calibri"/>
                    <a:cs typeface="Calibri" pitchFamily="34" charset="0"/>
                  </a:rPr>
                  <a:t>-8, </a:t>
                </a:r>
                <a:r>
                  <a:rPr lang="ru-RU" sz="2200" b="1" dirty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Calibri"/>
                    <a:cs typeface="Calibri" pitchFamily="34" charset="0"/>
                  </a:rPr>
                  <a:t>с = </a:t>
                </a:r>
                <a:r>
                  <a:rPr lang="ru-RU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Calibri"/>
                    <a:cs typeface="Calibri" pitchFamily="34" charset="0"/>
                  </a:rPr>
                  <a:t>7</a:t>
                </a:r>
                <a:endParaRPr lang="ru-RU" sz="2200" b="1" dirty="0">
                  <a:solidFill>
                    <a:schemeClr val="accent6">
                      <a:lumMod val="50000"/>
                    </a:schemeClr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200" b="1" dirty="0" smtClean="0">
                    <a:solidFill>
                      <a:srgbClr val="FF0000"/>
                    </a:solidFill>
                    <a:latin typeface="Arial"/>
                    <a:ea typeface="Calibri"/>
                    <a:cs typeface="Calibri" pitchFamily="34" charset="0"/>
                  </a:rPr>
                  <a:t>D</a:t>
                </a:r>
                <a:r>
                  <a:rPr lang="ru-RU" sz="2200" b="1" dirty="0">
                    <a:solidFill>
                      <a:srgbClr val="FF0000"/>
                    </a:solidFill>
                    <a:latin typeface="Arial"/>
                    <a:ea typeface="Calibri"/>
                    <a:cs typeface="Calibri" pitchFamily="34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2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ru-RU" sz="22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𝒃</m:t>
                        </m:r>
                      </m:e>
                      <m:sup>
                        <m:r>
                          <a:rPr lang="ru-RU" sz="22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ru-RU" sz="22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−</m:t>
                    </m:r>
                    <m:r>
                      <a:rPr lang="ru-RU" sz="22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𝟒</m:t>
                    </m:r>
                    <m:r>
                      <a:rPr lang="ru-RU" sz="22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𝒂𝒄</m:t>
                    </m:r>
                  </m:oMath>
                </a14:m>
                <a:endParaRPr lang="ru-RU" sz="2200" b="1" dirty="0">
                  <a:solidFill>
                    <a:srgbClr val="FF0000"/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D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2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ru-RU" sz="22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(−</m:t>
                        </m:r>
                        <m:r>
                          <a:rPr lang="ru-RU" sz="22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𝟖</m:t>
                        </m:r>
                        <m:r>
                          <a:rPr lang="ru-RU" sz="22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)</m:t>
                        </m:r>
                      </m:e>
                      <m:sup>
                        <m:r>
                          <a:rPr lang="en-US" sz="22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2200" b="1" dirty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 – </a:t>
                </a:r>
                <a:r>
                  <a:rPr lang="en-US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4*1*</a:t>
                </a:r>
                <a:r>
                  <a:rPr lang="ru-RU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7</a:t>
                </a:r>
                <a:r>
                  <a:rPr lang="en-US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 </a:t>
                </a:r>
                <a:r>
                  <a:rPr lang="en-US" sz="2200" b="1" dirty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= </a:t>
                </a:r>
                <a:r>
                  <a:rPr lang="ru-RU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64</a:t>
                </a:r>
                <a:r>
                  <a:rPr lang="en-US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 </a:t>
                </a:r>
                <a:r>
                  <a:rPr lang="en-US" sz="2200" b="1" dirty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– </a:t>
                </a:r>
                <a:r>
                  <a:rPr lang="en-US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2</a:t>
                </a:r>
                <a:r>
                  <a:rPr lang="ru-RU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8</a:t>
                </a:r>
                <a:r>
                  <a:rPr lang="en-US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 </a:t>
                </a:r>
                <a:r>
                  <a:rPr lang="en-US" sz="2200" b="1" dirty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= </a:t>
                </a:r>
                <a:r>
                  <a:rPr lang="ru-RU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36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b="1" i="1" smtClean="0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4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en-US" sz="24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𝟏</m:t>
                        </m:r>
                        <m:r>
                          <a:rPr lang="en-US" sz="24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,</m:t>
                        </m:r>
                        <m:r>
                          <a:rPr lang="en-US" sz="24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b>
                    </m:sSub>
                    <m:r>
                      <a:rPr lang="en-US" sz="2400" b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ru-RU" sz="24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−</m:t>
                        </m:r>
                        <m:r>
                          <a:rPr lang="en-US" sz="24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𝐛</m:t>
                        </m:r>
                        <m:r>
                          <a:rPr lang="en-US" sz="24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 ±</m:t>
                        </m:r>
                        <m:rad>
                          <m:radPr>
                            <m:degHide m:val="on"/>
                            <m:ctrlPr>
                              <a:rPr lang="ru-RU" sz="2400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400" b="1">
                                <a:solidFill>
                                  <a:srgbClr val="FF0000"/>
                                </a:solidFill>
                                <a:latin typeface="Cambria Math"/>
                                <a:ea typeface="Calibri"/>
                                <a:cs typeface="Times New Roman"/>
                              </a:rPr>
                              <m:t>𝐃</m:t>
                            </m:r>
                          </m:e>
                        </m:rad>
                      </m:num>
                      <m:den>
                        <m:r>
                          <a:rPr lang="en-US" sz="24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𝟐𝐚</m:t>
                        </m:r>
                      </m:den>
                    </m:f>
                  </m:oMath>
                </a14:m>
                <a:endParaRPr lang="ru-RU" sz="2400" b="1" dirty="0">
                  <a:solidFill>
                    <a:schemeClr val="accent6">
                      <a:lumMod val="50000"/>
                    </a:schemeClr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𝟏</m:t>
                          </m:r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,</m:t>
                          </m:r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sub>
                      </m:sSub>
                      <m:r>
                        <a:rPr lang="en-US" sz="22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ru-RU" sz="22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ru-RU" sz="22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𝟖</m:t>
                          </m:r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ru-RU" sz="2200" b="1" i="1">
                                  <a:solidFill>
                                    <a:schemeClr val="accent6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ru-RU" sz="2200" b="1" i="1" smtClean="0">
                                  <a:solidFill>
                                    <a:schemeClr val="accent6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𝟑𝟔</m:t>
                              </m:r>
                            </m:e>
                          </m:rad>
                        </m:num>
                        <m:den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∗</m:t>
                          </m:r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𝟏</m:t>
                          </m:r>
                        </m:den>
                      </m:f>
                      <m:r>
                        <a:rPr lang="en-US" sz="22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ru-RU" sz="22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𝟖</m:t>
                          </m:r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±</m:t>
                          </m:r>
                          <m:r>
                            <a:rPr lang="ru-RU" sz="22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𝟔</m:t>
                          </m:r>
                        </m:num>
                        <m:den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ru-RU" sz="2200" b="1" dirty="0" smtClean="0">
                  <a:solidFill>
                    <a:schemeClr val="accent6">
                      <a:lumMod val="50000"/>
                    </a:schemeClr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𝟏</m:t>
                          </m:r>
                        </m:sub>
                      </m:sSub>
                      <m:r>
                        <a:rPr lang="en-US" sz="22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ru-RU" sz="22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𝟖</m:t>
                          </m:r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r>
                            <a:rPr lang="ru-RU" sz="22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𝟔</m:t>
                          </m:r>
                        </m:num>
                        <m:den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en-US" sz="22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ru-RU" sz="22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num>
                        <m:den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en-US" sz="22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ru-RU" sz="2200" b="1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𝟏</m:t>
                      </m:r>
                    </m:oMath>
                  </m:oMathPara>
                </a14:m>
                <a:endParaRPr lang="ru-RU" sz="2200" b="1" dirty="0">
                  <a:solidFill>
                    <a:schemeClr val="accent6">
                      <a:lumMod val="50000"/>
                    </a:schemeClr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sub>
                      </m:sSub>
                      <m:r>
                        <a:rPr lang="en-US" sz="22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ru-RU" sz="22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𝟖</m:t>
                          </m:r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+</m:t>
                          </m:r>
                          <m:r>
                            <a:rPr lang="ru-RU" sz="22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𝟔</m:t>
                          </m:r>
                        </m:num>
                        <m:den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en-US" sz="22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ru-RU" sz="22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𝟏𝟒</m:t>
                          </m:r>
                        </m:num>
                        <m:den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en-US" sz="22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ru-RU" sz="2200" b="1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𝟕</m:t>
                      </m:r>
                    </m:oMath>
                  </m:oMathPara>
                </a14:m>
                <a:endParaRPr lang="ru-RU" sz="22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0032" y="1914982"/>
                <a:ext cx="4323161" cy="4616072"/>
              </a:xfrm>
              <a:prstGeom prst="rect">
                <a:avLst/>
              </a:prstGeom>
              <a:blipFill rotWithShape="1">
                <a:blip r:embed="rId5"/>
                <a:stretch>
                  <a:fillRect l="-1693" t="-396" r="-3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3665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60019" y="326065"/>
            <a:ext cx="8272421" cy="17015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032719" y="326065"/>
            <a:ext cx="4597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Самостоятельная работа</a:t>
            </a:r>
            <a:endParaRPr lang="ru-RU" sz="3200" b="1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8" y="877669"/>
            <a:ext cx="1494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 smtClean="0"/>
              <a:t>1 ВАРИАНТ</a:t>
            </a:r>
            <a:endParaRPr lang="ru-RU" b="1" u="sng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537747" y="859225"/>
            <a:ext cx="1494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u="sng" dirty="0" smtClean="0">
                <a:solidFill>
                  <a:srgbClr val="000000"/>
                </a:solidFill>
              </a:rPr>
              <a:t>2 </a:t>
            </a:r>
            <a:r>
              <a:rPr lang="ru-RU" b="1" u="sng" dirty="0">
                <a:solidFill>
                  <a:srgbClr val="000000"/>
                </a:solidFill>
              </a:rPr>
              <a:t>ВАРИАНТ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5707962" y="1565981"/>
                <a:ext cx="237969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400" b="0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−8</m:t>
                      </m:r>
                      <m:r>
                        <a:rPr lang="ru-RU" sz="2400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х</m:t>
                      </m:r>
                      <m:r>
                        <a:rPr lang="ru-RU" sz="2400" b="0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+7</m:t>
                      </m:r>
                      <m:r>
                        <a:rPr lang="ru-RU" sz="2400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2400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7962" y="1565981"/>
                <a:ext cx="2379690" cy="46166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655958" y="1552822"/>
                <a:ext cx="237969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400" b="0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+4</m:t>
                      </m:r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/>
                        </a:rPr>
                        <m:t>х+</m:t>
                      </m:r>
                      <m:r>
                        <a:rPr lang="ru-RU" sz="2400" b="0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3</m:t>
                      </m:r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24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958" y="1552822"/>
                <a:ext cx="2379690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887304" y="1057935"/>
            <a:ext cx="2705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Calibri" pitchFamily="34" charset="0"/>
                <a:cs typeface="Calibri" pitchFamily="34" charset="0"/>
              </a:rPr>
              <a:t>Решите уравнение:</a:t>
            </a:r>
            <a:endParaRPr lang="ru-RU" sz="2400" dirty="0"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144017" y="2348880"/>
                <a:ext cx="4571999" cy="2981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2600" b="1" u="sng" dirty="0" smtClean="0">
                    <a:latin typeface="Calibri"/>
                    <a:ea typeface="Calibri"/>
                    <a:cs typeface="Times New Roman"/>
                  </a:rPr>
                  <a:t>2 способ:</a:t>
                </a:r>
                <a:endParaRPr lang="ru-RU" sz="2600" b="1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600" b="1" dirty="0">
                    <a:effectLst/>
                    <a:latin typeface="Calibri"/>
                    <a:ea typeface="Calibri"/>
                    <a:cs typeface="Times New Roman"/>
                  </a:rPr>
                  <a:t>р = 4, </a:t>
                </a:r>
                <a:r>
                  <a:rPr lang="en-US" sz="2600" b="1" dirty="0">
                    <a:effectLst/>
                    <a:latin typeface="Calibri"/>
                    <a:ea typeface="Calibri"/>
                    <a:cs typeface="Times New Roman"/>
                  </a:rPr>
                  <a:t>q</a:t>
                </a:r>
                <a:r>
                  <a:rPr lang="ru-RU" sz="2600" b="1" dirty="0">
                    <a:effectLst/>
                    <a:latin typeface="Calibri"/>
                    <a:ea typeface="Calibri"/>
                    <a:cs typeface="Times New Roman"/>
                  </a:rPr>
                  <a:t> = 3,</a:t>
                </a: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600" b="1" dirty="0">
                    <a:effectLst/>
                    <a:latin typeface="Calibri"/>
                    <a:ea typeface="Calibri"/>
                    <a:cs typeface="Times New Roman"/>
                  </a:rPr>
                  <a:t>по теореме, обр. т. Виета</a:t>
                </a: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600" b="1" i="1" smtClean="0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6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𝟏</m:t>
                        </m:r>
                      </m:sub>
                    </m:sSub>
                    <m:r>
                      <a:rPr lang="ru-RU" sz="26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+ </m:t>
                    </m:r>
                    <m:sSub>
                      <m:sSubPr>
                        <m:ctrlPr>
                          <a:rPr lang="ru-RU" sz="26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6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b>
                    </m:sSub>
                    <m:r>
                      <a:rPr lang="ru-RU" sz="26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=−р</m:t>
                    </m:r>
                  </m:oMath>
                </a14:m>
                <a:r>
                  <a:rPr lang="ru-RU" sz="2600" b="1" dirty="0">
                    <a:solidFill>
                      <a:srgbClr val="FF0000"/>
                    </a:solidFill>
                    <a:effectLst/>
                    <a:latin typeface="Calibri"/>
                    <a:ea typeface="Times New Roman"/>
                    <a:cs typeface="Times New Roman"/>
                  </a:rPr>
                  <a:t>,</a:t>
                </a:r>
                <a:r>
                  <a:rPr lang="ru-RU" sz="2600" b="1" dirty="0" smtClean="0">
                    <a:solidFill>
                      <a:srgbClr val="FF0000"/>
                    </a:solidFill>
                    <a:latin typeface="Calibri"/>
                    <a:ea typeface="Times New Roman"/>
                    <a:cs typeface="Times New Roman"/>
                  </a:rPr>
                  <a:t>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6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6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𝟏</m:t>
                        </m:r>
                      </m:sub>
                    </m:sSub>
                    <m:r>
                      <a:rPr lang="ru-RU" sz="26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∗ </m:t>
                    </m:r>
                    <m:sSub>
                      <m:sSubPr>
                        <m:ctrlPr>
                          <a:rPr lang="ru-RU" sz="26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6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solidFill>
                              <a:srgbClr val="FF0000"/>
                            </a:solidFill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b>
                    </m:sSub>
                    <m:r>
                      <a:rPr lang="ru-RU" sz="26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sz="26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𝒒</m:t>
                    </m:r>
                    <m:r>
                      <a:rPr lang="ru-RU" sz="2600" b="1" i="1">
                        <a:solidFill>
                          <a:srgbClr val="FF0000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</m:oMath>
                </a14:m>
                <a:endParaRPr lang="ru-RU" sz="2600" b="1" dirty="0">
                  <a:solidFill>
                    <a:srgbClr val="FF0000"/>
                  </a:solidFill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600" b="1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600" b="1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𝟏</m:t>
                        </m:r>
                      </m:sub>
                    </m:sSub>
                    <m:r>
                      <a:rPr lang="ru-RU" sz="2600" b="1" i="1">
                        <a:effectLst/>
                        <a:latin typeface="Cambria Math"/>
                        <a:ea typeface="Calibri"/>
                        <a:cs typeface="Times New Roman"/>
                      </a:rPr>
                      <m:t>+ </m:t>
                    </m:r>
                    <m:sSub>
                      <m:sSubPr>
                        <m:ctrlPr>
                          <a:rPr lang="ru-RU" sz="2600" b="1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600" b="1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b>
                    </m:sSub>
                    <m:r>
                      <a:rPr lang="ru-RU" sz="2600" b="1" i="1">
                        <a:effectLst/>
                        <a:latin typeface="Cambria Math"/>
                        <a:ea typeface="Calibri"/>
                        <a:cs typeface="Times New Roman"/>
                      </a:rPr>
                      <m:t>=−</m:t>
                    </m:r>
                    <m:r>
                      <a:rPr lang="ru-RU" sz="2600" b="1" i="1">
                        <a:effectLst/>
                        <a:latin typeface="Cambria Math"/>
                        <a:ea typeface="Calibri"/>
                        <a:cs typeface="Times New Roman"/>
                      </a:rPr>
                      <m:t>𝟒</m:t>
                    </m:r>
                  </m:oMath>
                </a14:m>
                <a:r>
                  <a:rPr lang="ru-RU" sz="2600" b="1" dirty="0">
                    <a:effectLst/>
                    <a:latin typeface="Calibri"/>
                    <a:ea typeface="Times New Roman"/>
                    <a:cs typeface="Times New Roman"/>
                  </a:rPr>
                  <a:t>,</a:t>
                </a:r>
                <a14:m>
                  <m:oMath xmlns:m="http://schemas.openxmlformats.org/officeDocument/2006/math">
                    <m:r>
                      <a:rPr lang="ru-RU" sz="2600" b="1" i="0" smtClean="0">
                        <a:effectLst/>
                        <a:latin typeface="Cambria Math"/>
                        <a:ea typeface="Calibri"/>
                        <a:cs typeface="Times New Roman"/>
                      </a:rPr>
                      <m:t>     </m:t>
                    </m:r>
                    <m:r>
                      <a:rPr lang="ru-RU" sz="2600" b="1" i="1" smtClean="0">
                        <a:effectLst/>
                        <a:latin typeface="Cambria Math"/>
                        <a:ea typeface="Calibri"/>
                        <a:cs typeface="Times New Roman"/>
                      </a:rPr>
                      <m:t>  </m:t>
                    </m:r>
                    <m:sSub>
                      <m:sSubPr>
                        <m:ctrlPr>
                          <a:rPr lang="ru-RU" sz="2600" b="1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600" b="1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𝟏</m:t>
                        </m:r>
                      </m:sub>
                    </m:sSub>
                    <m:r>
                      <a:rPr lang="ru-RU" sz="2600" b="1" i="1">
                        <a:effectLst/>
                        <a:latin typeface="Cambria Math"/>
                        <a:ea typeface="Calibri"/>
                        <a:cs typeface="Times New Roman"/>
                      </a:rPr>
                      <m:t>∗ </m:t>
                    </m:r>
                    <m:sSub>
                      <m:sSubPr>
                        <m:ctrlPr>
                          <a:rPr lang="ru-RU" sz="2600" b="1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600" b="1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b>
                    </m:sSub>
                    <m:r>
                      <a:rPr lang="ru-RU" sz="2600" b="1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sz="2600" b="1" i="1">
                        <a:effectLst/>
                        <a:latin typeface="Cambria Math"/>
                        <a:ea typeface="Calibri"/>
                        <a:cs typeface="Times New Roman"/>
                      </a:rPr>
                      <m:t>𝟑</m:t>
                    </m:r>
                    <m:r>
                      <a:rPr lang="ru-RU" sz="2600" b="1" i="1">
                        <a:effectLst/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</m:oMath>
                </a14:m>
                <a:endParaRPr lang="ru-RU" sz="2600" b="1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600" b="1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600" b="1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ru-RU" sz="2600" b="1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𝟏</m:t>
                          </m:r>
                        </m:sub>
                      </m:sSub>
                      <m:r>
                        <a:rPr lang="ru-RU" sz="2600" b="1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−</m:t>
                      </m:r>
                      <m:r>
                        <a:rPr lang="ru-RU" sz="2600" b="1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𝟏</m:t>
                      </m:r>
                      <m:r>
                        <a:rPr lang="ru-RU" sz="2600" b="1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, </m:t>
                      </m:r>
                      <m:sSub>
                        <m:sSubPr>
                          <m:ctrlPr>
                            <a:rPr lang="ru-RU" sz="2600" b="1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600" b="1" i="1" smtClean="0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    </m:t>
                          </m:r>
                          <m:r>
                            <a:rPr lang="ru-RU" sz="2600" b="1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ru-RU" sz="2600" b="1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𝟐</m:t>
                          </m:r>
                        </m:sub>
                      </m:sSub>
                      <m:r>
                        <a:rPr lang="ru-RU" sz="2600" b="1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−</m:t>
                      </m:r>
                      <m:r>
                        <a:rPr lang="ru-RU" sz="2600" b="1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𝟑</m:t>
                      </m:r>
                      <m:r>
                        <a:rPr lang="ru-RU" sz="2600" b="1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</m:oMath>
                  </m:oMathPara>
                </a14:m>
                <a:endParaRPr lang="ru-RU" sz="2600" b="1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017" y="2348880"/>
                <a:ext cx="4571999" cy="2981329"/>
              </a:xfrm>
              <a:prstGeom prst="rect">
                <a:avLst/>
              </a:prstGeom>
              <a:blipFill rotWithShape="1">
                <a:blip r:embed="rId4"/>
                <a:stretch>
                  <a:fillRect l="-2400" t="-61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4763840" y="2391887"/>
                <a:ext cx="4632696" cy="2981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2600" b="1" u="sng" dirty="0" smtClean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Calibri"/>
                    <a:cs typeface="Times New Roman"/>
                  </a:rPr>
                  <a:t>2 способ:</a:t>
                </a:r>
                <a:endParaRPr lang="ru-RU" sz="2600" b="1" dirty="0">
                  <a:solidFill>
                    <a:schemeClr val="accent6">
                      <a:lumMod val="50000"/>
                    </a:schemeClr>
                  </a:solidFill>
                  <a:latin typeface="Calibri"/>
                  <a:ea typeface="Calibri"/>
                  <a:cs typeface="Times New Roman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600" b="1" dirty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Calibri"/>
                    <a:cs typeface="Times New Roman"/>
                  </a:rPr>
                  <a:t>р = </a:t>
                </a:r>
                <a:r>
                  <a:rPr lang="ru-RU" sz="2600" b="1" dirty="0" smtClean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Calibri"/>
                    <a:cs typeface="Times New Roman"/>
                  </a:rPr>
                  <a:t>- 8, </a:t>
                </a:r>
                <a:r>
                  <a:rPr lang="en-US" sz="2600" b="1" dirty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Calibri"/>
                    <a:cs typeface="Times New Roman"/>
                  </a:rPr>
                  <a:t>q</a:t>
                </a:r>
                <a:r>
                  <a:rPr lang="ru-RU" sz="2600" b="1" dirty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Calibri"/>
                    <a:cs typeface="Times New Roman"/>
                  </a:rPr>
                  <a:t> = </a:t>
                </a:r>
                <a:r>
                  <a:rPr lang="ru-RU" sz="2600" b="1" dirty="0" smtClean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Calibri"/>
                    <a:cs typeface="Times New Roman"/>
                  </a:rPr>
                  <a:t>7,</a:t>
                </a:r>
                <a:endParaRPr lang="ru-RU" sz="2600" b="1" dirty="0">
                  <a:solidFill>
                    <a:schemeClr val="accent6">
                      <a:lumMod val="50000"/>
                    </a:schemeClr>
                  </a:solidFill>
                  <a:latin typeface="Calibri"/>
                  <a:ea typeface="Calibri"/>
                  <a:cs typeface="Times New Roman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600" b="1" dirty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Calibri"/>
                    <a:cs typeface="Times New Roman"/>
                  </a:rPr>
                  <a:t>по теореме, обр. т. Виета</a:t>
                </a: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𝟏</m:t>
                        </m:r>
                      </m:sub>
                    </m:sSub>
                    <m:r>
                      <a:rPr lang="ru-RU" sz="26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+ </m:t>
                    </m:r>
                    <m:sSub>
                      <m:sSubPr>
                        <m:ctrlP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b>
                    </m:sSub>
                    <m:r>
                      <a:rPr lang="ru-RU" sz="26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=−р</m:t>
                    </m:r>
                  </m:oMath>
                </a14:m>
                <a:r>
                  <a:rPr lang="ru-RU" sz="2600" b="1" dirty="0">
                    <a:solidFill>
                      <a:srgbClr val="FF0000"/>
                    </a:solidFill>
                    <a:latin typeface="Calibri"/>
                    <a:ea typeface="Times New Roman"/>
                    <a:cs typeface="Times New Roman"/>
                  </a:rPr>
                  <a:t>,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𝟏</m:t>
                        </m:r>
                      </m:sub>
                    </m:sSub>
                    <m:r>
                      <a:rPr lang="ru-RU" sz="26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∗ </m:t>
                    </m:r>
                    <m:sSub>
                      <m:sSubPr>
                        <m:ctrlP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b>
                    </m:sSub>
                    <m:r>
                      <a:rPr lang="ru-RU" sz="26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sz="26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𝒒</m:t>
                    </m:r>
                    <m:r>
                      <a:rPr lang="ru-RU" sz="26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</m:oMath>
                </a14:m>
                <a:endParaRPr lang="ru-RU" sz="2600" b="1" dirty="0">
                  <a:solidFill>
                    <a:srgbClr val="FF0000"/>
                  </a:solidFill>
                  <a:latin typeface="Calibri"/>
                  <a:ea typeface="Calibri"/>
                  <a:cs typeface="Times New Roman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𝟏</m:t>
                        </m:r>
                      </m:sub>
                    </m:sSub>
                    <m:r>
                      <a:rPr lang="ru-RU" sz="26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ea typeface="Calibri"/>
                        <a:cs typeface="Times New Roman"/>
                      </a:rPr>
                      <m:t>+ </m:t>
                    </m:r>
                    <m:sSub>
                      <m:sSubPr>
                        <m:ctrlP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b>
                    </m:sSub>
                    <m:r>
                      <a:rPr lang="ru-RU" sz="26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ru-RU" sz="2600" b="1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ea typeface="Calibri"/>
                        <a:cs typeface="Times New Roman"/>
                      </a:rPr>
                      <m:t>𝟖</m:t>
                    </m:r>
                  </m:oMath>
                </a14:m>
                <a:r>
                  <a:rPr lang="ru-RU" sz="2600" b="1" dirty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Times New Roman"/>
                    <a:cs typeface="Times New Roman"/>
                  </a:rPr>
                  <a:t>,</a:t>
                </a:r>
                <a14:m>
                  <m:oMath xmlns:m="http://schemas.openxmlformats.org/officeDocument/2006/math">
                    <m:r>
                      <a:rPr lang="ru-RU" sz="2600" b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ea typeface="Calibri"/>
                        <a:cs typeface="Times New Roman"/>
                      </a:rPr>
                      <m:t>     </m:t>
                    </m:r>
                    <m:r>
                      <a:rPr lang="ru-RU" sz="26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ea typeface="Calibri"/>
                        <a:cs typeface="Times New Roman"/>
                      </a:rPr>
                      <m:t>  </m:t>
                    </m:r>
                    <m:sSub>
                      <m:sSubPr>
                        <m:ctrlP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𝟏</m:t>
                        </m:r>
                      </m:sub>
                    </m:sSub>
                    <m:r>
                      <a:rPr lang="ru-RU" sz="26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ea typeface="Calibri"/>
                        <a:cs typeface="Times New Roman"/>
                      </a:rPr>
                      <m:t>∗ </m:t>
                    </m:r>
                    <m:sSub>
                      <m:sSubPr>
                        <m:ctrlP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b>
                    </m:sSub>
                    <m:r>
                      <a:rPr lang="ru-RU" sz="26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ru-RU" sz="2600" b="1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ea typeface="Calibri"/>
                        <a:cs typeface="Times New Roman"/>
                      </a:rPr>
                      <m:t>𝟕</m:t>
                    </m:r>
                    <m:r>
                      <a:rPr lang="ru-RU" sz="26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</m:oMath>
                </a14:m>
                <a:endParaRPr lang="ru-RU" sz="2600" b="1" dirty="0">
                  <a:solidFill>
                    <a:schemeClr val="accent6">
                      <a:lumMod val="50000"/>
                    </a:schemeClr>
                  </a:solidFill>
                  <a:latin typeface="Calibri"/>
                  <a:ea typeface="Calibri"/>
                  <a:cs typeface="Times New Roman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6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6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ru-RU" sz="26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𝟏</m:t>
                          </m:r>
                        </m:sub>
                      </m:sSub>
                      <m:r>
                        <a:rPr lang="ru-RU" sz="26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ru-RU" sz="2600" b="1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𝟏</m:t>
                      </m:r>
                      <m:r>
                        <a:rPr lang="ru-RU" sz="26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, </m:t>
                      </m:r>
                      <m:sSub>
                        <m:sSubPr>
                          <m:ctrlPr>
                            <a:rPr lang="ru-RU" sz="26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6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     х</m:t>
                          </m:r>
                        </m:e>
                        <m:sub>
                          <m:r>
                            <a:rPr lang="ru-RU" sz="26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𝟐</m:t>
                          </m:r>
                        </m:sub>
                      </m:sSub>
                      <m:r>
                        <a:rPr lang="ru-RU" sz="26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ru-RU" sz="2600" b="1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𝟕</m:t>
                      </m:r>
                      <m:r>
                        <a:rPr lang="ru-RU" sz="26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</m:oMath>
                  </m:oMathPara>
                </a14:m>
                <a:endParaRPr lang="ru-RU" sz="2600" b="1" dirty="0">
                  <a:solidFill>
                    <a:srgbClr val="000000"/>
                  </a:solidFill>
                  <a:latin typeface="Calibri"/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3840" y="2391887"/>
                <a:ext cx="4632696" cy="2981329"/>
              </a:xfrm>
              <a:prstGeom prst="rect">
                <a:avLst/>
              </a:prstGeom>
              <a:blipFill rotWithShape="1">
                <a:blip r:embed="rId5"/>
                <a:stretch>
                  <a:fillRect l="-2237" t="-61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7154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23528" y="188640"/>
            <a:ext cx="8424936" cy="17263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195736" y="188640"/>
            <a:ext cx="4597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Самостоятельная работа</a:t>
            </a:r>
            <a:endParaRPr lang="ru-RU" sz="3200" b="1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59395" y="806692"/>
            <a:ext cx="1494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 smtClean="0"/>
              <a:t>1 ВАРИАНТ</a:t>
            </a:r>
            <a:endParaRPr lang="ru-RU" b="1" u="sng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273228" y="773415"/>
            <a:ext cx="1494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u="sng" dirty="0" smtClean="0">
                <a:solidFill>
                  <a:srgbClr val="000000"/>
                </a:solidFill>
              </a:rPr>
              <a:t>2 </a:t>
            </a:r>
            <a:r>
              <a:rPr lang="ru-RU" b="1" u="sng" dirty="0">
                <a:solidFill>
                  <a:srgbClr val="000000"/>
                </a:solidFill>
              </a:rPr>
              <a:t>ВАРИАНТ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5687751" y="1362744"/>
                <a:ext cx="237969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400" b="0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−8</m:t>
                      </m:r>
                      <m:r>
                        <a:rPr lang="ru-RU" sz="2400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х</m:t>
                      </m:r>
                      <m:r>
                        <a:rPr lang="ru-RU" sz="2400" b="0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+7</m:t>
                      </m:r>
                      <m:r>
                        <a:rPr lang="ru-RU" sz="2400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2400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7751" y="1362744"/>
                <a:ext cx="2379690" cy="46166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555127" y="1362744"/>
                <a:ext cx="237969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400" b="0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+4</m:t>
                      </m:r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/>
                        </a:rPr>
                        <m:t>х+</m:t>
                      </m:r>
                      <m:r>
                        <a:rPr lang="ru-RU" sz="2400" b="0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3</m:t>
                      </m:r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24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5127" y="1362744"/>
                <a:ext cx="2379690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982202" y="945191"/>
            <a:ext cx="2705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Calibri" pitchFamily="34" charset="0"/>
                <a:cs typeface="Calibri" pitchFamily="34" charset="0"/>
              </a:rPr>
              <a:t>Решите уравнение:</a:t>
            </a:r>
            <a:endParaRPr lang="ru-RU" sz="2400" dirty="0"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215516" y="1931709"/>
                <a:ext cx="3960440" cy="463941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000" dirty="0" smtClean="0">
                    <a:latin typeface="+mj-lt"/>
                    <a:ea typeface="Times New Roman"/>
                    <a:cs typeface="Calibri" pitchFamily="34" charset="0"/>
                  </a:rPr>
                  <a:t>                </a:t>
                </a:r>
                <a:r>
                  <a:rPr lang="ru-RU" sz="2200" b="1" u="sng" dirty="0">
                    <a:latin typeface="+mj-lt"/>
                    <a:ea typeface="Times New Roman"/>
                    <a:cs typeface="Calibri" pitchFamily="34" charset="0"/>
                  </a:rPr>
                  <a:t>3</a:t>
                </a:r>
                <a:r>
                  <a:rPr lang="ru-RU" sz="2200" b="1" u="sng" dirty="0" smtClean="0">
                    <a:latin typeface="+mj-lt"/>
                    <a:ea typeface="Times New Roman"/>
                    <a:cs typeface="Calibri" pitchFamily="34" charset="0"/>
                  </a:rPr>
                  <a:t> </a:t>
                </a:r>
                <a:r>
                  <a:rPr lang="ru-RU" sz="2200" b="1" u="sng" dirty="0">
                    <a:latin typeface="+mj-lt"/>
                    <a:ea typeface="Times New Roman"/>
                    <a:cs typeface="Calibri" pitchFamily="34" charset="0"/>
                  </a:rPr>
                  <a:t>способ:</a:t>
                </a:r>
                <a:endParaRPr lang="ru-RU" sz="2200" b="1" u="sng" dirty="0">
                  <a:effectLst/>
                  <a:latin typeface="+mj-lt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600" b="1" dirty="0">
                    <a:solidFill>
                      <a:srgbClr val="000000"/>
                    </a:solidFill>
                    <a:latin typeface="Calibri"/>
                    <a:ea typeface="Calibri"/>
                    <a:cs typeface="Times New Roman"/>
                  </a:rPr>
                  <a:t>р = 4, </a:t>
                </a:r>
                <a:r>
                  <a:rPr lang="en-US" sz="2600" b="1" dirty="0">
                    <a:solidFill>
                      <a:srgbClr val="000000"/>
                    </a:solidFill>
                    <a:latin typeface="Calibri"/>
                    <a:ea typeface="Calibri"/>
                    <a:cs typeface="Times New Roman"/>
                  </a:rPr>
                  <a:t>q</a:t>
                </a:r>
                <a:r>
                  <a:rPr lang="ru-RU" sz="2600" b="1" dirty="0">
                    <a:solidFill>
                      <a:srgbClr val="000000"/>
                    </a:solidFill>
                    <a:latin typeface="Calibri"/>
                    <a:ea typeface="Calibri"/>
                    <a:cs typeface="Times New Roman"/>
                  </a:rPr>
                  <a:t> = 3,</a:t>
                </a:r>
                <a:endParaRPr lang="ru-RU" sz="2600" b="1" dirty="0" smtClean="0">
                  <a:solidFill>
                    <a:srgbClr val="000000"/>
                  </a:solidFill>
                  <a:latin typeface="Calibri"/>
                  <a:ea typeface="Calibri"/>
                  <a:cs typeface="Times New Roman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 smtClean="0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200" b="1" i="0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en-US" sz="2200" b="1" i="0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𝟏</m:t>
                          </m:r>
                          <m:r>
                            <a:rPr lang="en-US" sz="2200" b="1" i="0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,</m:t>
                          </m:r>
                          <m:r>
                            <a:rPr lang="en-US" sz="2200" b="1" i="0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sub>
                      </m:sSub>
                      <m:r>
                        <a:rPr lang="en-US" sz="2200" b="1" i="0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ru-RU" sz="2200" b="1" i="0" smtClean="0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</m:t>
                      </m:r>
                      <m:f>
                        <m:fPr>
                          <m:ctrlPr>
                            <a:rPr lang="en-US" sz="2200" b="1" i="1" smtClean="0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200" b="1" i="1" smtClean="0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  <m:t>𝒑</m:t>
                          </m:r>
                        </m:num>
                        <m:den>
                          <m:r>
                            <a:rPr lang="en-US" sz="2200" b="1" i="1" smtClean="0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en-US" sz="2200" b="1" i="1" smtClean="0">
                          <a:solidFill>
                            <a:srgbClr val="FF0000"/>
                          </a:solidFill>
                          <a:effectLst/>
                          <a:latin typeface="Cambria Math"/>
                          <a:ea typeface="Cambria Math"/>
                          <a:cs typeface="Times New Roman"/>
                        </a:rPr>
                        <m:t>±</m:t>
                      </m:r>
                      <m:rad>
                        <m:radPr>
                          <m:degHide m:val="on"/>
                          <m:ctrlPr>
                            <a:rPr lang="en-US" sz="2200" b="1" i="1" smtClean="0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Cambria Math"/>
                              <a:cs typeface="Times New Roman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2200" b="1" i="1" smtClea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Cambria Math"/>
                                  <a:cs typeface="Times New Roman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200" b="1" i="1" smtClean="0">
                                      <a:solidFill>
                                        <a:srgbClr val="FF0000"/>
                                      </a:solidFill>
                                      <a:effectLst/>
                                      <a:latin typeface="Cambria Math"/>
                                      <a:ea typeface="Cambria Math"/>
                                      <a:cs typeface="Times New Roman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200" b="1" i="1" smtClean="0">
                                          <a:solidFill>
                                            <a:srgbClr val="FF0000"/>
                                          </a:solidFill>
                                          <a:effectLst/>
                                          <a:latin typeface="Cambria Math"/>
                                          <a:ea typeface="Cambria Math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200" b="1" i="1" smtClean="0">
                                          <a:solidFill>
                                            <a:srgbClr val="FF0000"/>
                                          </a:solidFill>
                                          <a:effectLst/>
                                          <a:latin typeface="Cambria Math"/>
                                          <a:ea typeface="Cambria Math"/>
                                          <a:cs typeface="Times New Roman"/>
                                        </a:rPr>
                                        <m:t>𝒑</m:t>
                                      </m:r>
                                    </m:num>
                                    <m:den>
                                      <m:r>
                                        <a:rPr lang="en-US" sz="2200" b="1" i="1" smtClean="0">
                                          <a:solidFill>
                                            <a:srgbClr val="FF0000"/>
                                          </a:solidFill>
                                          <a:effectLst/>
                                          <a:latin typeface="Cambria Math"/>
                                          <a:ea typeface="Cambria Math"/>
                                          <a:cs typeface="Times New Roman"/>
                                        </a:rPr>
                                        <m:t>𝟐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sz="2200" b="1" i="1" smtClean="0">
                                  <a:solidFill>
                                    <a:srgbClr val="FF0000"/>
                                  </a:solidFill>
                                  <a:effectLst/>
                                  <a:latin typeface="Cambria Math"/>
                                  <a:ea typeface="Cambria Math"/>
                                  <a:cs typeface="Times New Roman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sz="2200" b="1" i="1" smtClean="0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Cambria Math"/>
                              <a:cs typeface="Times New Roman"/>
                            </a:rPr>
                            <m:t>−</m:t>
                          </m:r>
                          <m:r>
                            <a:rPr lang="en-US" sz="2200" b="1" i="1" smtClean="0">
                              <a:solidFill>
                                <a:srgbClr val="FF0000"/>
                              </a:solidFill>
                              <a:effectLst/>
                              <a:latin typeface="Cambria Math"/>
                              <a:ea typeface="Cambria Math"/>
                              <a:cs typeface="Times New Roman"/>
                            </a:rPr>
                            <m:t>𝒒</m:t>
                          </m:r>
                        </m:e>
                      </m:rad>
                    </m:oMath>
                  </m:oMathPara>
                </a14:m>
                <a:endParaRPr lang="ru-RU" sz="2200" b="1" dirty="0" smtClean="0">
                  <a:solidFill>
                    <a:srgbClr val="FF0000"/>
                  </a:solidFill>
                  <a:effectLst/>
                  <a:latin typeface="+mn-lt"/>
                  <a:ea typeface="Calibri"/>
                  <a:cs typeface="Calibri" pitchFamily="34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 smtClean="0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200" b="1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en-US" sz="2200" b="1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𝟏</m:t>
                        </m:r>
                        <m:r>
                          <a:rPr lang="en-US" sz="2200" b="1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,</m:t>
                        </m:r>
                        <m:r>
                          <a:rPr lang="en-US" sz="2200" b="1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b>
                    </m:sSub>
                    <m:r>
                      <a:rPr lang="en-US" sz="2200" b="1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</m:oMath>
                </a14:m>
                <a:r>
                  <a:rPr lang="ru-RU" sz="2200" b="1" dirty="0">
                    <a:solidFill>
                      <a:srgbClr val="FF0000"/>
                    </a:solidFill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ru-RU" sz="2200" b="1" smtClean="0">
                        <a:solidFill>
                          <a:schemeClr val="tx1"/>
                        </a:solidFill>
                        <a:latin typeface="Cambria Math"/>
                        <a:ea typeface="Calibri"/>
                        <a:cs typeface="Times New Roman"/>
                      </a:rPr>
                      <m:t>−</m:t>
                    </m:r>
                    <m:f>
                      <m:fPr>
                        <m:ctrlPr>
                          <a:rPr lang="en-US" sz="2200" b="1" i="1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200" b="1" i="1" smtClean="0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  <m:t>𝟒</m:t>
                        </m:r>
                      </m:num>
                      <m:den>
                        <m:r>
                          <a:rPr lang="en-US" sz="2200" b="1" i="1">
                            <a:solidFill>
                              <a:schemeClr val="tx1"/>
                            </a:solidFill>
                            <a:latin typeface="Cambria Math"/>
                            <a:cs typeface="Times New Roman"/>
                          </a:rPr>
                          <m:t>𝟐</m:t>
                        </m:r>
                      </m:den>
                    </m:f>
                    <m:r>
                      <a:rPr lang="en-US" sz="2200" b="1" i="1">
                        <a:solidFill>
                          <a:schemeClr val="tx1"/>
                        </a:solidFill>
                        <a:latin typeface="Cambria Math"/>
                        <a:ea typeface="Cambria Math"/>
                        <a:cs typeface="Times New Roman"/>
                      </a:rPr>
                      <m:t>±</m:t>
                    </m:r>
                    <m:rad>
                      <m:radPr>
                        <m:degHide m:val="on"/>
                        <m:ctrlPr>
                          <a:rPr lang="en-US" sz="2200" b="1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200" b="1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200" b="1" i="1">
                                    <a:solidFill>
                                      <a:schemeClr val="tx1"/>
                                    </a:solidFill>
                                    <a:latin typeface="Cambria Math"/>
                                    <a:ea typeface="Cambria Math"/>
                                    <a:cs typeface="Times New Roman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2200" b="1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  <a:ea typeface="Cambria Math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200" b="1" i="1" smtClean="0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  <a:ea typeface="Cambria Math"/>
                                        <a:cs typeface="Times New Roman"/>
                                      </a:rPr>
                                      <m:t>𝟒</m:t>
                                    </m:r>
                                  </m:num>
                                  <m:den>
                                    <m:r>
                                      <a:rPr lang="en-US" sz="2200" b="1" i="1">
                                        <a:solidFill>
                                          <a:schemeClr val="tx1"/>
                                        </a:solidFill>
                                        <a:latin typeface="Cambria Math"/>
                                        <a:ea typeface="Cambria Math"/>
                                        <a:cs typeface="Times New Roman"/>
                                      </a:rPr>
                                      <m:t>𝟐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sz="2200" b="1" i="1">
                                <a:solidFill>
                                  <a:schemeClr val="tx1"/>
                                </a:solidFill>
                                <a:latin typeface="Cambria Math"/>
                                <a:ea typeface="Cambria Math"/>
                                <a:cs typeface="Times New Roman"/>
                              </a:rPr>
                              <m:t>𝟐</m:t>
                            </m:r>
                          </m:sup>
                        </m:sSup>
                        <m:r>
                          <a:rPr lang="en-US" sz="2200" b="1" i="1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/>
                          </a:rPr>
                          <m:t>−</m:t>
                        </m:r>
                        <m:r>
                          <a:rPr lang="en-US" sz="22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/>
                            <a:cs typeface="Times New Roman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sz="2200" b="1" dirty="0" smtClean="0">
                    <a:effectLst/>
                    <a:latin typeface="+mj-lt"/>
                    <a:ea typeface="Calibri"/>
                    <a:cs typeface="Calibri" pitchFamily="34" charset="0"/>
                  </a:rPr>
                  <a:t> </a:t>
                </a:r>
                <a:r>
                  <a:rPr lang="en-US" sz="2200" dirty="0" smtClean="0">
                    <a:effectLst/>
                    <a:latin typeface="+mj-lt"/>
                    <a:ea typeface="Calibri"/>
                    <a:cs typeface="Calibri" pitchFamily="34" charset="0"/>
                  </a:rPr>
                  <a:t>=</a:t>
                </a: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endParaRPr lang="en-US" sz="800" dirty="0" smtClean="0">
                  <a:effectLst/>
                  <a:latin typeface="+mj-lt"/>
                  <a:ea typeface="Calibri"/>
                  <a:cs typeface="Calibri" pitchFamily="34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200" dirty="0" smtClean="0">
                    <a:latin typeface="+mj-lt"/>
                    <a:ea typeface="Calibri"/>
                    <a:cs typeface="Calibri" pitchFamily="34" charset="0"/>
                  </a:rPr>
                  <a:t>= - 2</a:t>
                </a:r>
                <a14:m>
                  <m:oMath xmlns:m="http://schemas.openxmlformats.org/officeDocument/2006/math">
                    <m:r>
                      <a:rPr lang="en-US" sz="2200" i="1" smtClean="0">
                        <a:latin typeface="Cambria Math"/>
                        <a:ea typeface="Cambria Math"/>
                        <a:cs typeface="Calibri" pitchFamily="34" charset="0"/>
                      </a:rPr>
                      <m:t>±</m:t>
                    </m:r>
                  </m:oMath>
                </a14:m>
                <a:r>
                  <a:rPr lang="en-US" sz="2200" dirty="0" smtClean="0">
                    <a:effectLst/>
                    <a:latin typeface="+mj-lt"/>
                    <a:ea typeface="Calibri"/>
                    <a:cs typeface="Calibri" pitchFamily="34" charset="0"/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200" b="1" i="1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200" b="1" i="1">
                                <a:solidFill>
                                  <a:srgbClr val="000000"/>
                                </a:solidFill>
                                <a:latin typeface="Cambria Math"/>
                                <a:ea typeface="Cambria Math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2200" b="1" i="1" smtClean="0">
                                <a:solidFill>
                                  <a:srgbClr val="000000"/>
                                </a:solidFill>
                                <a:latin typeface="Cambria Math"/>
                                <a:ea typeface="Cambria Math"/>
                                <a:cs typeface="Times New Roman"/>
                              </a:rPr>
                              <m:t>𝟐</m:t>
                            </m:r>
                          </m:e>
                          <m:sup>
                            <m:r>
                              <a:rPr lang="en-US" sz="2200" b="1" i="1">
                                <a:solidFill>
                                  <a:srgbClr val="000000"/>
                                </a:solidFill>
                                <a:latin typeface="Cambria Math"/>
                                <a:ea typeface="Cambria Math"/>
                                <a:cs typeface="Times New Roman"/>
                              </a:rPr>
                              <m:t>𝟐</m:t>
                            </m:r>
                          </m:sup>
                        </m:sSup>
                        <m:r>
                          <a:rPr lang="en-US" sz="2200" b="1" i="1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/>
                          </a:rPr>
                          <m:t>−</m:t>
                        </m:r>
                        <m:r>
                          <a:rPr lang="en-US" sz="2200" b="1" i="1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sz="2200" dirty="0" smtClean="0">
                    <a:effectLst/>
                    <a:latin typeface="+mj-lt"/>
                    <a:ea typeface="Calibri"/>
                    <a:cs typeface="Calibri" pitchFamily="34" charset="0"/>
                  </a:rPr>
                  <a:t> = - 2 </a:t>
                </a:r>
                <a14:m>
                  <m:oMath xmlns:m="http://schemas.openxmlformats.org/officeDocument/2006/math">
                    <m:r>
                      <a:rPr lang="en-US" sz="2200" i="1" smtClean="0">
                        <a:effectLst/>
                        <a:latin typeface="Cambria Math"/>
                        <a:ea typeface="Cambria Math"/>
                        <a:cs typeface="Calibri" pitchFamily="34" charset="0"/>
                      </a:rPr>
                      <m:t>±</m:t>
                    </m:r>
                    <m:r>
                      <a:rPr lang="en-US" sz="2200" b="0" i="1" smtClean="0">
                        <a:effectLst/>
                        <a:latin typeface="Cambria Math"/>
                        <a:ea typeface="Cambria Math"/>
                        <a:cs typeface="Calibri" pitchFamily="34" charset="0"/>
                      </a:rPr>
                      <m:t>1</m:t>
                    </m:r>
                  </m:oMath>
                </a14:m>
                <a:endParaRPr lang="en-US" sz="2200" dirty="0" smtClean="0">
                  <a:effectLst/>
                  <a:latin typeface="+mj-lt"/>
                  <a:ea typeface="Calibri"/>
                  <a:cs typeface="Calibri" pitchFamily="34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endParaRPr lang="ru-RU" sz="1000" dirty="0" smtClean="0">
                  <a:effectLst/>
                  <a:latin typeface="+mj-lt"/>
                  <a:ea typeface="Calibri"/>
                  <a:cs typeface="Calibri" pitchFamily="34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𝟏</m:t>
                          </m:r>
                        </m:sub>
                      </m:sSub>
                      <m:r>
                        <a:rPr lang="en-US" sz="22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2200" b="1" i="1" smtClean="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</m:t>
                      </m:r>
                      <m:r>
                        <a:rPr lang="en-US" sz="2200" b="1" i="1" smtClean="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𝟐</m:t>
                      </m:r>
                      <m:r>
                        <a:rPr lang="en-US" sz="2200" b="1" i="1" smtClean="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−</m:t>
                      </m:r>
                      <m:r>
                        <a:rPr lang="en-US" sz="2200" b="1" i="1" smtClean="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𝟏</m:t>
                      </m:r>
                      <m:r>
                        <a:rPr lang="en-US" sz="22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=−</m:t>
                      </m:r>
                      <m:r>
                        <a:rPr lang="en-US" sz="22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𝟑</m:t>
                      </m:r>
                    </m:oMath>
                  </m:oMathPara>
                </a14:m>
                <a:endParaRPr lang="en-US" sz="2200" b="1" dirty="0" smtClean="0">
                  <a:effectLst/>
                  <a:latin typeface="+mj-lt"/>
                  <a:ea typeface="Calibri"/>
                  <a:cs typeface="Calibri" pitchFamily="34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endParaRPr lang="ru-RU" sz="1200" b="1" dirty="0">
                  <a:effectLst/>
                  <a:latin typeface="+mj-lt"/>
                  <a:ea typeface="Calibri"/>
                  <a:cs typeface="Calibri" pitchFamily="34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en-US" sz="2200" b="1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sub>
                      </m:sSub>
                      <m:r>
                        <a:rPr lang="en-US" sz="22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2200" b="1" i="1" smtClean="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</m:t>
                      </m:r>
                      <m:r>
                        <a:rPr lang="en-US" sz="2200" b="1" i="1" smtClean="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𝟐</m:t>
                      </m:r>
                      <m:r>
                        <a:rPr lang="en-US" sz="2200" b="1" i="1" smtClean="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r>
                        <a:rPr lang="en-US" sz="2200" b="1" i="1" smtClean="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𝟏</m:t>
                      </m:r>
                      <m:r>
                        <a:rPr lang="en-US" sz="22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=−</m:t>
                      </m:r>
                      <m:r>
                        <a:rPr lang="en-US" sz="2200" b="1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𝟏</m:t>
                      </m:r>
                    </m:oMath>
                  </m:oMathPara>
                </a14:m>
                <a:endParaRPr lang="ru-RU" sz="2200" b="1" dirty="0">
                  <a:effectLst/>
                  <a:latin typeface="+mj-lt"/>
                  <a:ea typeface="Calibri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5516" y="1931709"/>
                <a:ext cx="3960440" cy="4639412"/>
              </a:xfrm>
              <a:prstGeom prst="rect">
                <a:avLst/>
              </a:prstGeom>
              <a:blipFill rotWithShape="1">
                <a:blip r:embed="rId4"/>
                <a:stretch>
                  <a:fillRect l="-2615" t="-39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угольник 10"/>
              <p:cNvSpPr/>
              <p:nvPr/>
            </p:nvSpPr>
            <p:spPr>
              <a:xfrm>
                <a:off x="4483719" y="1965989"/>
                <a:ext cx="4572000" cy="4665573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000" dirty="0" smtClean="0">
                    <a:solidFill>
                      <a:srgbClr val="000000"/>
                    </a:solidFill>
                    <a:latin typeface="Arial"/>
                    <a:ea typeface="Times New Roman"/>
                    <a:cs typeface="Calibri" pitchFamily="34" charset="0"/>
                  </a:rPr>
                  <a:t> </a:t>
                </a:r>
                <a:r>
                  <a:rPr lang="ru-RU" sz="2200" b="1" u="sng" dirty="0">
                    <a:solidFill>
                      <a:srgbClr val="000000"/>
                    </a:solidFill>
                    <a:latin typeface="Arial"/>
                    <a:ea typeface="Times New Roman"/>
                    <a:cs typeface="Calibri" pitchFamily="34" charset="0"/>
                  </a:rPr>
                  <a:t>3 способ:</a:t>
                </a:r>
                <a:endParaRPr lang="ru-RU" sz="2200" b="1" u="sng" dirty="0">
                  <a:solidFill>
                    <a:srgbClr val="000000"/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600" b="1" dirty="0">
                    <a:solidFill>
                      <a:srgbClr val="000000"/>
                    </a:solidFill>
                    <a:latin typeface="Calibri"/>
                    <a:ea typeface="Calibri"/>
                    <a:cs typeface="Times New Roman"/>
                  </a:rPr>
                  <a:t>р = </a:t>
                </a:r>
                <a:r>
                  <a:rPr lang="en-US" sz="2600" b="1" dirty="0" smtClean="0">
                    <a:solidFill>
                      <a:srgbClr val="000000"/>
                    </a:solidFill>
                    <a:latin typeface="Calibri"/>
                    <a:ea typeface="Calibri"/>
                    <a:cs typeface="Times New Roman"/>
                  </a:rPr>
                  <a:t>- 8</a:t>
                </a:r>
                <a:r>
                  <a:rPr lang="ru-RU" sz="2600" b="1" dirty="0" smtClean="0">
                    <a:solidFill>
                      <a:srgbClr val="000000"/>
                    </a:solidFill>
                    <a:latin typeface="Calibri"/>
                    <a:ea typeface="Calibri"/>
                    <a:cs typeface="Times New Roman"/>
                  </a:rPr>
                  <a:t>, </a:t>
                </a:r>
                <a:r>
                  <a:rPr lang="en-US" sz="2600" b="1" dirty="0">
                    <a:solidFill>
                      <a:srgbClr val="000000"/>
                    </a:solidFill>
                    <a:latin typeface="Calibri"/>
                    <a:ea typeface="Calibri"/>
                    <a:cs typeface="Times New Roman"/>
                  </a:rPr>
                  <a:t>q</a:t>
                </a:r>
                <a:r>
                  <a:rPr lang="ru-RU" sz="2600" b="1" dirty="0">
                    <a:solidFill>
                      <a:srgbClr val="000000"/>
                    </a:solidFill>
                    <a:latin typeface="Calibri"/>
                    <a:ea typeface="Calibri"/>
                    <a:cs typeface="Times New Roman"/>
                  </a:rPr>
                  <a:t> = </a:t>
                </a:r>
                <a:r>
                  <a:rPr lang="en-US" sz="2600" b="1" dirty="0" smtClean="0">
                    <a:solidFill>
                      <a:srgbClr val="000000"/>
                    </a:solidFill>
                    <a:latin typeface="Calibri"/>
                    <a:ea typeface="Calibri"/>
                    <a:cs typeface="Times New Roman"/>
                  </a:rPr>
                  <a:t>7</a:t>
                </a:r>
                <a:r>
                  <a:rPr lang="ru-RU" sz="2600" b="1" dirty="0" smtClean="0">
                    <a:solidFill>
                      <a:srgbClr val="000000"/>
                    </a:solidFill>
                    <a:latin typeface="Calibri"/>
                    <a:ea typeface="Calibri"/>
                    <a:cs typeface="Times New Roman"/>
                  </a:rPr>
                  <a:t>,</a:t>
                </a:r>
                <a:endParaRPr lang="ru-RU" sz="2600" b="1" dirty="0">
                  <a:solidFill>
                    <a:srgbClr val="000000"/>
                  </a:solidFill>
                  <a:latin typeface="Calibri"/>
                  <a:ea typeface="Calibri"/>
                  <a:cs typeface="Times New Roman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solidFill>
                                <a:srgbClr val="FF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200" b="1">
                              <a:solidFill>
                                <a:srgbClr val="FF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en-US" sz="2200" b="1">
                              <a:solidFill>
                                <a:srgbClr val="FF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𝟏</m:t>
                          </m:r>
                          <m:r>
                            <a:rPr lang="en-US" sz="2200" b="1">
                              <a:solidFill>
                                <a:srgbClr val="FF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,</m:t>
                          </m:r>
                          <m:r>
                            <a:rPr lang="en-US" sz="2200" b="1">
                              <a:solidFill>
                                <a:srgbClr val="FF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sub>
                      </m:sSub>
                      <m:r>
                        <a:rPr lang="en-US" sz="2200" b="1">
                          <a:solidFill>
                            <a:srgbClr val="FF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ru-RU" sz="2200" b="1">
                          <a:solidFill>
                            <a:srgbClr val="FF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−</m:t>
                      </m:r>
                      <m:f>
                        <m:fPr>
                          <m:ctrlPr>
                            <a:rPr lang="en-US" sz="2200" b="1" i="1">
                              <a:solidFill>
                                <a:srgbClr val="FF0000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200" b="1" i="1">
                              <a:solidFill>
                                <a:srgbClr val="FF0000"/>
                              </a:solidFill>
                              <a:latin typeface="Cambria Math"/>
                              <a:cs typeface="Times New Roman"/>
                            </a:rPr>
                            <m:t>𝒑</m:t>
                          </m:r>
                        </m:num>
                        <m:den>
                          <m:r>
                            <a:rPr lang="en-US" sz="2200" b="1" i="1">
                              <a:solidFill>
                                <a:srgbClr val="FF0000"/>
                              </a:solidFill>
                              <a:latin typeface="Cambria Math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en-US" sz="2200" b="1" i="1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  <a:cs typeface="Times New Roman"/>
                        </a:rPr>
                        <m:t>±</m:t>
                      </m:r>
                      <m:rad>
                        <m:radPr>
                          <m:degHide m:val="on"/>
                          <m:ctrlPr>
                            <a:rPr lang="en-US" sz="2200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  <a:cs typeface="Times New Roman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en-US" sz="2200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  <a:cs typeface="Times New Roman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2200" b="1" i="1">
                                      <a:solidFill>
                                        <a:srgbClr val="FF0000"/>
                                      </a:solidFill>
                                      <a:latin typeface="Cambria Math"/>
                                      <a:ea typeface="Cambria Math"/>
                                      <a:cs typeface="Times New Roman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2200" b="1" i="1">
                                          <a:solidFill>
                                            <a:srgbClr val="FF0000"/>
                                          </a:solidFill>
                                          <a:latin typeface="Cambria Math"/>
                                          <a:ea typeface="Cambria Math"/>
                                          <a:cs typeface="Times New Roman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sz="2200" b="1" i="1">
                                          <a:solidFill>
                                            <a:srgbClr val="FF0000"/>
                                          </a:solidFill>
                                          <a:latin typeface="Cambria Math"/>
                                          <a:ea typeface="Cambria Math"/>
                                          <a:cs typeface="Times New Roman"/>
                                        </a:rPr>
                                        <m:t>𝒑</m:t>
                                      </m:r>
                                    </m:num>
                                    <m:den>
                                      <m:r>
                                        <a:rPr lang="en-US" sz="2200" b="1" i="1">
                                          <a:solidFill>
                                            <a:srgbClr val="FF0000"/>
                                          </a:solidFill>
                                          <a:latin typeface="Cambria Math"/>
                                          <a:ea typeface="Cambria Math"/>
                                          <a:cs typeface="Times New Roman"/>
                                        </a:rPr>
                                        <m:t>𝟐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sz="2200" b="1" i="1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  <a:cs typeface="Times New Roman"/>
                                </a:rPr>
                                <m:t>𝟐</m:t>
                              </m:r>
                            </m:sup>
                          </m:sSup>
                          <m:r>
                            <a:rPr lang="en-US" sz="2200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  <a:cs typeface="Times New Roman"/>
                            </a:rPr>
                            <m:t>−</m:t>
                          </m:r>
                          <m:r>
                            <a:rPr lang="en-US" sz="2200" b="1" i="1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  <a:cs typeface="Times New Roman"/>
                            </a:rPr>
                            <m:t>𝒒</m:t>
                          </m:r>
                        </m:e>
                      </m:rad>
                    </m:oMath>
                  </m:oMathPara>
                </a14:m>
                <a:endParaRPr lang="ru-RU" sz="2200" b="1" dirty="0">
                  <a:solidFill>
                    <a:srgbClr val="FF0000"/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00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200" b="1" i="1">
                            <a:solidFill>
                              <a:srgbClr val="00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en-US" sz="2200" b="1" i="1">
                            <a:solidFill>
                              <a:srgbClr val="00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𝟏</m:t>
                        </m:r>
                        <m:r>
                          <a:rPr lang="en-US" sz="2200" b="1" i="1">
                            <a:solidFill>
                              <a:srgbClr val="00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,</m:t>
                        </m:r>
                        <m:r>
                          <a:rPr lang="en-US" sz="2200" b="1" i="1">
                            <a:solidFill>
                              <a:srgbClr val="00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b>
                    </m:sSub>
                    <m:r>
                      <a:rPr lang="en-US" sz="2200" b="1" i="1">
                        <a:solidFill>
                          <a:srgbClr val="000000"/>
                        </a:solidFill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</m:oMath>
                </a14:m>
                <a:r>
                  <a:rPr lang="ru-RU" sz="2200" b="1" dirty="0">
                    <a:solidFill>
                      <a:srgbClr val="FF0000"/>
                    </a:solidFill>
                    <a:ea typeface="Calibri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r>
                      <a:rPr lang="ru-RU" sz="2200" b="1">
                        <a:solidFill>
                          <a:srgbClr val="000000"/>
                        </a:solidFill>
                        <a:latin typeface="Cambria Math"/>
                        <a:ea typeface="Calibri"/>
                        <a:cs typeface="Times New Roman"/>
                      </a:rPr>
                      <m:t>−</m:t>
                    </m:r>
                    <m:f>
                      <m:fPr>
                        <m:ctrlPr>
                          <a:rPr lang="en-US" sz="2200" b="1" i="1">
                            <a:solidFill>
                              <a:srgbClr val="000000"/>
                            </a:solidFill>
                            <a:latin typeface="Cambria Math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200" b="1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/>
                          </a:rPr>
                          <m:t>−</m:t>
                        </m:r>
                        <m:r>
                          <a:rPr lang="en-US" sz="2200" b="1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/>
                          </a:rPr>
                          <m:t>𝟖</m:t>
                        </m:r>
                      </m:num>
                      <m:den>
                        <m:r>
                          <a:rPr lang="en-US" sz="2200" b="1" i="1">
                            <a:solidFill>
                              <a:srgbClr val="000000"/>
                            </a:solidFill>
                            <a:latin typeface="Cambria Math"/>
                            <a:cs typeface="Times New Roman"/>
                          </a:rPr>
                          <m:t>𝟐</m:t>
                        </m:r>
                      </m:den>
                    </m:f>
                    <m:r>
                      <a:rPr lang="en-US" sz="2200" b="1" i="1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Times New Roman"/>
                      </a:rPr>
                      <m:t>±</m:t>
                    </m:r>
                    <m:rad>
                      <m:radPr>
                        <m:degHide m:val="on"/>
                        <m:ctrlPr>
                          <a:rPr lang="en-US" sz="2200" b="1" i="1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200" b="1" i="1">
                                <a:solidFill>
                                  <a:srgbClr val="000000"/>
                                </a:solidFill>
                                <a:latin typeface="Cambria Math"/>
                                <a:ea typeface="Cambria Math"/>
                                <a:cs typeface="Times New Roman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200" b="1" i="1">
                                    <a:solidFill>
                                      <a:srgbClr val="000000"/>
                                    </a:solidFill>
                                    <a:latin typeface="Cambria Math"/>
                                    <a:ea typeface="Cambria Math"/>
                                    <a:cs typeface="Times New Roman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2200" b="1" i="1">
                                        <a:solidFill>
                                          <a:srgbClr val="000000"/>
                                        </a:solidFill>
                                        <a:latin typeface="Cambria Math"/>
                                        <a:ea typeface="Cambria Math"/>
                                        <a:cs typeface="Times New Roman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200" b="1" i="1" smtClean="0">
                                        <a:solidFill>
                                          <a:srgbClr val="000000"/>
                                        </a:solidFill>
                                        <a:latin typeface="Cambria Math"/>
                                        <a:ea typeface="Cambria Math"/>
                                        <a:cs typeface="Times New Roman"/>
                                      </a:rPr>
                                      <m:t>−</m:t>
                                    </m:r>
                                    <m:r>
                                      <a:rPr lang="en-US" sz="2200" b="1" i="1" smtClean="0">
                                        <a:solidFill>
                                          <a:srgbClr val="000000"/>
                                        </a:solidFill>
                                        <a:latin typeface="Cambria Math"/>
                                        <a:ea typeface="Cambria Math"/>
                                        <a:cs typeface="Times New Roman"/>
                                      </a:rPr>
                                      <m:t>𝟖</m:t>
                                    </m:r>
                                  </m:num>
                                  <m:den>
                                    <m:r>
                                      <a:rPr lang="en-US" sz="2200" b="1" i="1">
                                        <a:solidFill>
                                          <a:srgbClr val="000000"/>
                                        </a:solidFill>
                                        <a:latin typeface="Cambria Math"/>
                                        <a:ea typeface="Cambria Math"/>
                                        <a:cs typeface="Times New Roman"/>
                                      </a:rPr>
                                      <m:t>𝟐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sz="2200" b="1" i="1">
                                <a:solidFill>
                                  <a:srgbClr val="000000"/>
                                </a:solidFill>
                                <a:latin typeface="Cambria Math"/>
                                <a:ea typeface="Cambria Math"/>
                                <a:cs typeface="Times New Roman"/>
                              </a:rPr>
                              <m:t>𝟐</m:t>
                            </m:r>
                          </m:sup>
                        </m:sSup>
                        <m:r>
                          <a:rPr lang="en-US" sz="2200" b="1" i="1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/>
                          </a:rPr>
                          <m:t>−</m:t>
                        </m:r>
                        <m:r>
                          <a:rPr lang="en-US" sz="2200" b="1" i="1" smtClean="0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/>
                          </a:rPr>
                          <m:t>𝟕</m:t>
                        </m:r>
                      </m:e>
                    </m:rad>
                  </m:oMath>
                </a14:m>
                <a:r>
                  <a:rPr lang="en-US" sz="2200" b="1" dirty="0">
                    <a:solidFill>
                      <a:srgbClr val="000000"/>
                    </a:solidFill>
                    <a:latin typeface="Arial"/>
                    <a:ea typeface="Calibri"/>
                    <a:cs typeface="Calibri" pitchFamily="34" charset="0"/>
                  </a:rPr>
                  <a:t> </a:t>
                </a:r>
                <a:r>
                  <a:rPr lang="en-US" sz="2200" dirty="0">
                    <a:solidFill>
                      <a:srgbClr val="000000"/>
                    </a:solidFill>
                    <a:latin typeface="Arial"/>
                    <a:ea typeface="Calibri"/>
                    <a:cs typeface="Calibri" pitchFamily="34" charset="0"/>
                  </a:rPr>
                  <a:t>=</a:t>
                </a: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endParaRPr lang="en-US" sz="800" dirty="0">
                  <a:solidFill>
                    <a:srgbClr val="000000"/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200" dirty="0">
                    <a:solidFill>
                      <a:srgbClr val="000000"/>
                    </a:solidFill>
                    <a:latin typeface="Arial"/>
                    <a:ea typeface="Calibri"/>
                    <a:cs typeface="Calibri" pitchFamily="34" charset="0"/>
                  </a:rPr>
                  <a:t>= </a:t>
                </a:r>
                <a:r>
                  <a:rPr lang="en-US" sz="2200" dirty="0" smtClean="0">
                    <a:solidFill>
                      <a:srgbClr val="000000"/>
                    </a:solidFill>
                    <a:latin typeface="Arial"/>
                    <a:ea typeface="Calibri"/>
                    <a:cs typeface="Calibri" pitchFamily="34" charset="0"/>
                  </a:rPr>
                  <a:t>4</a:t>
                </a:r>
                <a14:m>
                  <m:oMath xmlns:m="http://schemas.openxmlformats.org/officeDocument/2006/math">
                    <m:r>
                      <a:rPr lang="en-US" sz="2200" i="1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Calibri" pitchFamily="34" charset="0"/>
                      </a:rPr>
                      <m:t>±</m:t>
                    </m:r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Arial"/>
                    <a:ea typeface="Calibri"/>
                    <a:cs typeface="Calibri" pitchFamily="34" charset="0"/>
                  </a:rPr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200" b="1" i="1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sz="2200" b="1" i="1" smtClean="0">
                                <a:solidFill>
                                  <a:srgbClr val="000000"/>
                                </a:solidFill>
                                <a:latin typeface="Cambria Math"/>
                                <a:ea typeface="Cambria Math"/>
                                <a:cs typeface="Times New Roman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2200" b="1" i="1" smtClean="0">
                                    <a:solidFill>
                                      <a:srgbClr val="000000"/>
                                    </a:solidFill>
                                    <a:latin typeface="Cambria Math"/>
                                    <a:ea typeface="Cambria Math"/>
                                    <a:cs typeface="Times New Roman"/>
                                  </a:rPr>
                                </m:ctrlPr>
                              </m:dPr>
                              <m:e>
                                <m:r>
                                  <a:rPr lang="en-US" sz="2200" b="1" i="1" smtClean="0">
                                    <a:solidFill>
                                      <a:srgbClr val="000000"/>
                                    </a:solidFill>
                                    <a:latin typeface="Cambria Math"/>
                                    <a:ea typeface="Cambria Math"/>
                                    <a:cs typeface="Times New Roman"/>
                                  </a:rPr>
                                  <m:t>−</m:t>
                                </m:r>
                                <m:r>
                                  <a:rPr lang="en-US" sz="2200" b="1" i="1" smtClean="0">
                                    <a:solidFill>
                                      <a:srgbClr val="000000"/>
                                    </a:solidFill>
                                    <a:latin typeface="Cambria Math"/>
                                    <a:ea typeface="Cambria Math"/>
                                    <a:cs typeface="Times New Roman"/>
                                  </a:rPr>
                                  <m:t>𝟒</m:t>
                                </m:r>
                              </m:e>
                            </m:d>
                          </m:e>
                          <m:sup>
                            <m:r>
                              <a:rPr lang="en-US" sz="2200" b="1" i="1" smtClean="0">
                                <a:solidFill>
                                  <a:srgbClr val="000000"/>
                                </a:solidFill>
                                <a:latin typeface="Cambria Math"/>
                                <a:ea typeface="Cambria Math"/>
                                <a:cs typeface="Times New Roman"/>
                              </a:rPr>
                              <m:t>𝟐</m:t>
                            </m:r>
                          </m:sup>
                        </m:sSup>
                        <m:r>
                          <a:rPr lang="en-US" sz="2200" b="1" i="1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/>
                          </a:rPr>
                          <m:t>−</m:t>
                        </m:r>
                        <m:r>
                          <a:rPr lang="en-US" sz="2200" b="1" i="1" smtClean="0">
                            <a:solidFill>
                              <a:srgbClr val="000000"/>
                            </a:solidFill>
                            <a:latin typeface="Cambria Math"/>
                            <a:ea typeface="Cambria Math"/>
                            <a:cs typeface="Times New Roman"/>
                          </a:rPr>
                          <m:t>𝟕</m:t>
                        </m:r>
                      </m:e>
                    </m:rad>
                  </m:oMath>
                </a14:m>
                <a:r>
                  <a:rPr lang="en-US" sz="2200" dirty="0">
                    <a:solidFill>
                      <a:srgbClr val="000000"/>
                    </a:solidFill>
                    <a:latin typeface="Arial"/>
                    <a:ea typeface="Calibri"/>
                    <a:cs typeface="Calibri" pitchFamily="34" charset="0"/>
                  </a:rPr>
                  <a:t> = 4</a:t>
                </a:r>
                <a:r>
                  <a:rPr lang="en-US" sz="2200" dirty="0" smtClean="0">
                    <a:solidFill>
                      <a:srgbClr val="000000"/>
                    </a:solidFill>
                    <a:latin typeface="Arial"/>
                    <a:ea typeface="Calibri"/>
                    <a:cs typeface="Calibri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200" i="1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Calibri" pitchFamily="34" charset="0"/>
                      </a:rPr>
                      <m:t>±</m:t>
                    </m:r>
                    <m:r>
                      <a:rPr lang="en-US" sz="2200" b="0" i="1" smtClean="0">
                        <a:solidFill>
                          <a:srgbClr val="000000"/>
                        </a:solidFill>
                        <a:latin typeface="Cambria Math"/>
                        <a:ea typeface="Cambria Math"/>
                        <a:cs typeface="Calibri" pitchFamily="34" charset="0"/>
                      </a:rPr>
                      <m:t>3</m:t>
                    </m:r>
                  </m:oMath>
                </a14:m>
                <a:endParaRPr lang="en-US" sz="2200" dirty="0">
                  <a:solidFill>
                    <a:srgbClr val="000000"/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endParaRPr lang="ru-RU" sz="1000" dirty="0">
                  <a:solidFill>
                    <a:srgbClr val="000000"/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en-US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𝟏</m:t>
                          </m:r>
                        </m:sub>
                      </m:sSub>
                      <m:r>
                        <a:rPr lang="en-US" sz="2200" b="1" i="1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2200" b="1" i="1" smtClean="0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𝟒</m:t>
                      </m:r>
                      <m:r>
                        <a:rPr lang="en-US" sz="2200" b="1" i="1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 −</m:t>
                      </m:r>
                      <m:r>
                        <a:rPr lang="en-US" sz="2200" b="1" i="1" smtClean="0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𝟑</m:t>
                      </m:r>
                      <m:r>
                        <a:rPr lang="en-US" sz="2200" b="1" i="1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2200" b="1" i="1" smtClean="0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𝟏</m:t>
                      </m:r>
                    </m:oMath>
                  </m:oMathPara>
                </a14:m>
                <a:endParaRPr lang="en-US" sz="2200" b="1" dirty="0">
                  <a:solidFill>
                    <a:srgbClr val="000000"/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endParaRPr lang="ru-RU" sz="1200" b="1" dirty="0">
                  <a:solidFill>
                    <a:srgbClr val="000000"/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en-US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sub>
                      </m:sSub>
                      <m:r>
                        <a:rPr lang="en-US" sz="2200" b="1" i="1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2200" b="1" i="1" smtClean="0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𝟒</m:t>
                      </m:r>
                      <m:r>
                        <a:rPr lang="en-US" sz="2200" b="1" i="1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r>
                        <a:rPr lang="en-US" sz="2200" b="1" i="1" smtClean="0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𝟑</m:t>
                      </m:r>
                      <m:r>
                        <a:rPr lang="en-US" sz="2200" b="1" i="1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en-US" sz="2200" b="1" i="1" smtClean="0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𝟕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3719" y="1965989"/>
                <a:ext cx="4572000" cy="4665573"/>
              </a:xfrm>
              <a:prstGeom prst="rect">
                <a:avLst/>
              </a:prstGeom>
              <a:blipFill rotWithShape="1">
                <a:blip r:embed="rId5"/>
                <a:stretch>
                  <a:fillRect l="-2400" t="-39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4720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77713" y="326065"/>
            <a:ext cx="8154727" cy="20948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979712" y="326065"/>
            <a:ext cx="4597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Самостоятельная работа</a:t>
            </a:r>
            <a:endParaRPr lang="ru-RU" sz="3200" b="1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71600" y="970473"/>
            <a:ext cx="1494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 smtClean="0"/>
              <a:t>1 ВАРИАНТ</a:t>
            </a:r>
            <a:endParaRPr lang="ru-RU" b="1" u="sng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390982" y="949910"/>
            <a:ext cx="1494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u="sng" dirty="0" smtClean="0">
                <a:solidFill>
                  <a:srgbClr val="000000"/>
                </a:solidFill>
              </a:rPr>
              <a:t>2 </a:t>
            </a:r>
            <a:r>
              <a:rPr lang="ru-RU" b="1" u="sng" dirty="0">
                <a:solidFill>
                  <a:srgbClr val="000000"/>
                </a:solidFill>
              </a:rPr>
              <a:t>ВАРИАНТ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5876738" y="1608815"/>
                <a:ext cx="237969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400" b="0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−8</m:t>
                      </m:r>
                      <m:r>
                        <a:rPr lang="ru-RU" sz="2400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х</m:t>
                      </m:r>
                      <m:r>
                        <a:rPr lang="ru-RU" sz="2400" b="0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+7</m:t>
                      </m:r>
                      <m:r>
                        <a:rPr lang="ru-RU" sz="2400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2400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6738" y="1608815"/>
                <a:ext cx="2379690" cy="46166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683568" y="1591564"/>
                <a:ext cx="237969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400" b="0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+4</m:t>
                      </m:r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/>
                        </a:rPr>
                        <m:t>х+</m:t>
                      </m:r>
                      <m:r>
                        <a:rPr lang="ru-RU" sz="2400" b="0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3</m:t>
                      </m:r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24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1591564"/>
                <a:ext cx="2379690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3171189" y="1190794"/>
            <a:ext cx="2705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Calibri" pitchFamily="34" charset="0"/>
                <a:cs typeface="Calibri" pitchFamily="34" charset="0"/>
              </a:rPr>
              <a:t>Решите уравнение:</a:t>
            </a:r>
            <a:endParaRPr lang="ru-RU" sz="2400" dirty="0"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410727" y="2636912"/>
                <a:ext cx="4044349" cy="31334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800" b="1" u="sng" dirty="0">
                    <a:latin typeface="Calibri"/>
                    <a:ea typeface="Calibri"/>
                    <a:cs typeface="Times New Roman"/>
                  </a:rPr>
                  <a:t>4</a:t>
                </a:r>
                <a:r>
                  <a:rPr lang="ru-RU" sz="2800" b="1" u="sng" dirty="0" smtClean="0">
                    <a:latin typeface="Calibri"/>
                    <a:ea typeface="Calibri"/>
                    <a:cs typeface="Times New Roman"/>
                  </a:rPr>
                  <a:t> </a:t>
                </a:r>
                <a:r>
                  <a:rPr lang="ru-RU" sz="2800" b="1" u="sng" dirty="0">
                    <a:latin typeface="Calibri"/>
                    <a:ea typeface="Calibri"/>
                    <a:cs typeface="Times New Roman"/>
                  </a:rPr>
                  <a:t>способ:</a:t>
                </a:r>
                <a:endParaRPr lang="ru-RU" sz="2800" b="1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800" b="1" dirty="0">
                    <a:effectLst/>
                    <a:latin typeface="Calibri"/>
                    <a:ea typeface="Calibri"/>
                    <a:cs typeface="Times New Roman"/>
                  </a:rPr>
                  <a:t>а = 1, </a:t>
                </a:r>
                <a:r>
                  <a:rPr lang="en-US" sz="2800" b="1" dirty="0">
                    <a:effectLst/>
                    <a:latin typeface="Calibri"/>
                    <a:ea typeface="Calibri"/>
                    <a:cs typeface="Times New Roman"/>
                  </a:rPr>
                  <a:t>b</a:t>
                </a:r>
                <a:r>
                  <a:rPr lang="ru-RU" sz="2800" b="1" dirty="0">
                    <a:effectLst/>
                    <a:latin typeface="Calibri"/>
                    <a:ea typeface="Calibri"/>
                    <a:cs typeface="Times New Roman"/>
                  </a:rPr>
                  <a:t> = 4, с = </a:t>
                </a:r>
                <a:r>
                  <a:rPr lang="ru-RU" sz="2800" b="1" dirty="0" smtClean="0">
                    <a:effectLst/>
                    <a:latin typeface="Calibri"/>
                    <a:ea typeface="Calibri"/>
                    <a:cs typeface="Times New Roman"/>
                  </a:rPr>
                  <a:t>3</a:t>
                </a:r>
                <a:endParaRPr lang="ru-RU" sz="2800" b="1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800" b="1" dirty="0">
                    <a:effectLst/>
                    <a:latin typeface="Calibri"/>
                    <a:ea typeface="Times New Roman"/>
                    <a:cs typeface="Times New Roman"/>
                  </a:rPr>
                  <a:t>а – </a:t>
                </a:r>
                <a:r>
                  <a:rPr lang="en-US" sz="2800" b="1" dirty="0">
                    <a:effectLst/>
                    <a:latin typeface="Calibri"/>
                    <a:ea typeface="Times New Roman"/>
                    <a:cs typeface="Times New Roman"/>
                  </a:rPr>
                  <a:t>b </a:t>
                </a:r>
                <a:r>
                  <a:rPr lang="ru-RU" sz="2800" b="1" dirty="0">
                    <a:effectLst/>
                    <a:latin typeface="Calibri"/>
                    <a:ea typeface="Times New Roman"/>
                    <a:cs typeface="Times New Roman"/>
                  </a:rPr>
                  <a:t>+ с = 1 – 4 + 3 = </a:t>
                </a:r>
                <a:r>
                  <a:rPr lang="ru-RU" sz="2800" b="1" dirty="0" smtClean="0">
                    <a:effectLst/>
                    <a:latin typeface="Calibri"/>
                    <a:ea typeface="Times New Roman"/>
                    <a:cs typeface="Times New Roman"/>
                  </a:rPr>
                  <a:t>0</a:t>
                </a:r>
                <a:endParaRPr lang="ru-RU" sz="2800" b="1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b="1" i="1">
                              <a:effectLst/>
                              <a:latin typeface="Cambria Math"/>
                              <a:ea typeface="Times New Roman"/>
                              <a:cs typeface="Calibri"/>
                            </a:rPr>
                          </m:ctrlPr>
                        </m:sSubPr>
                        <m:e>
                          <m:r>
                            <a:rPr lang="ru-RU" sz="2800" b="1" i="1">
                              <a:effectLst/>
                              <a:latin typeface="Cambria Math"/>
                              <a:ea typeface="Times New Roman"/>
                              <a:cs typeface="Calibri"/>
                            </a:rPr>
                            <m:t>х</m:t>
                          </m:r>
                        </m:e>
                        <m:sub>
                          <m:r>
                            <a:rPr lang="ru-RU" sz="2800" b="1" i="1">
                              <a:effectLst/>
                              <a:latin typeface="Cambria Math"/>
                              <a:ea typeface="Times New Roman"/>
                              <a:cs typeface="Calibri"/>
                            </a:rPr>
                            <m:t>𝟏</m:t>
                          </m:r>
                        </m:sub>
                      </m:sSub>
                      <m:r>
                        <a:rPr lang="ru-RU" sz="2800" b="1" i="1">
                          <a:effectLst/>
                          <a:latin typeface="Cambria Math"/>
                          <a:ea typeface="Times New Roman"/>
                          <a:cs typeface="Calibri"/>
                        </a:rPr>
                        <m:t>= −</m:t>
                      </m:r>
                      <m:r>
                        <a:rPr lang="ru-RU" sz="2800" b="1" i="1">
                          <a:effectLst/>
                          <a:latin typeface="Cambria Math"/>
                          <a:ea typeface="Times New Roman"/>
                          <a:cs typeface="Calibri"/>
                        </a:rPr>
                        <m:t>𝟏</m:t>
                      </m:r>
                    </m:oMath>
                  </m:oMathPara>
                </a14:m>
                <a:endParaRPr lang="ru-RU" sz="2800" b="1" dirty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b="1" i="1">
                              <a:effectLst/>
                              <a:latin typeface="Cambria Math"/>
                              <a:ea typeface="Times New Roman"/>
                              <a:cs typeface="Calibri"/>
                            </a:rPr>
                          </m:ctrlPr>
                        </m:sSubPr>
                        <m:e>
                          <m:r>
                            <a:rPr lang="ru-RU" sz="2800" b="1" i="1">
                              <a:effectLst/>
                              <a:latin typeface="Cambria Math"/>
                              <a:ea typeface="Times New Roman"/>
                              <a:cs typeface="Calibri"/>
                            </a:rPr>
                            <m:t>х</m:t>
                          </m:r>
                        </m:e>
                        <m:sub>
                          <m:r>
                            <a:rPr lang="ru-RU" sz="2800" b="1" i="1">
                              <a:effectLst/>
                              <a:latin typeface="Cambria Math"/>
                              <a:ea typeface="Times New Roman"/>
                              <a:cs typeface="Calibri"/>
                            </a:rPr>
                            <m:t>𝟐</m:t>
                          </m:r>
                        </m:sub>
                      </m:sSub>
                      <m:r>
                        <a:rPr lang="ru-RU" sz="2800" b="1" i="1">
                          <a:effectLst/>
                          <a:latin typeface="Cambria Math"/>
                          <a:ea typeface="Times New Roman"/>
                          <a:cs typeface="Calibri"/>
                        </a:rPr>
                        <m:t>=− </m:t>
                      </m:r>
                      <m:f>
                        <m:fPr>
                          <m:ctrlPr>
                            <a:rPr lang="ru-RU" sz="2800" b="1" i="1">
                              <a:effectLst/>
                              <a:latin typeface="Cambria Math"/>
                              <a:ea typeface="Times New Roman"/>
                              <a:cs typeface="Calibri"/>
                            </a:rPr>
                          </m:ctrlPr>
                        </m:fPr>
                        <m:num>
                          <m:r>
                            <a:rPr lang="ru-RU" sz="2800" b="1" i="1">
                              <a:effectLst/>
                              <a:latin typeface="Cambria Math"/>
                              <a:ea typeface="Times New Roman"/>
                              <a:cs typeface="Calibri"/>
                            </a:rPr>
                            <m:t>с</m:t>
                          </m:r>
                        </m:num>
                        <m:den>
                          <m:r>
                            <a:rPr lang="ru-RU" sz="2800" b="1" i="1">
                              <a:effectLst/>
                              <a:latin typeface="Cambria Math"/>
                              <a:ea typeface="Times New Roman"/>
                              <a:cs typeface="Calibri"/>
                            </a:rPr>
                            <m:t>а</m:t>
                          </m:r>
                        </m:den>
                      </m:f>
                      <m:r>
                        <a:rPr lang="ru-RU" sz="2800" b="1" i="1">
                          <a:effectLst/>
                          <a:latin typeface="Cambria Math"/>
                          <a:ea typeface="Times New Roman"/>
                          <a:cs typeface="Calibri"/>
                        </a:rPr>
                        <m:t>= −</m:t>
                      </m:r>
                      <m:f>
                        <m:fPr>
                          <m:ctrlPr>
                            <a:rPr lang="ru-RU" sz="2800" b="1" i="1">
                              <a:effectLst/>
                              <a:latin typeface="Cambria Math"/>
                              <a:ea typeface="Times New Roman"/>
                              <a:cs typeface="Calibri"/>
                            </a:rPr>
                          </m:ctrlPr>
                        </m:fPr>
                        <m:num>
                          <m:r>
                            <a:rPr lang="ru-RU" sz="2800" b="1" i="1">
                              <a:effectLst/>
                              <a:latin typeface="Cambria Math"/>
                              <a:ea typeface="Times New Roman"/>
                              <a:cs typeface="Calibri"/>
                            </a:rPr>
                            <m:t>𝟑</m:t>
                          </m:r>
                        </m:num>
                        <m:den>
                          <m:r>
                            <a:rPr lang="ru-RU" sz="2800" b="1" i="1">
                              <a:effectLst/>
                              <a:latin typeface="Cambria Math"/>
                              <a:ea typeface="Times New Roman"/>
                              <a:cs typeface="Calibri"/>
                            </a:rPr>
                            <m:t>𝟏</m:t>
                          </m:r>
                        </m:den>
                      </m:f>
                      <m:r>
                        <a:rPr lang="ru-RU" sz="2800" b="1" i="1">
                          <a:effectLst/>
                          <a:latin typeface="Cambria Math"/>
                          <a:ea typeface="Times New Roman"/>
                          <a:cs typeface="Calibri"/>
                        </a:rPr>
                        <m:t>=−</m:t>
                      </m:r>
                      <m:r>
                        <a:rPr lang="ru-RU" sz="2800" b="1" i="1">
                          <a:effectLst/>
                          <a:latin typeface="Cambria Math"/>
                          <a:ea typeface="Times New Roman"/>
                          <a:cs typeface="Calibri"/>
                        </a:rPr>
                        <m:t>𝟑</m:t>
                      </m:r>
                    </m:oMath>
                  </m:oMathPara>
                </a14:m>
                <a:endParaRPr lang="ru-RU" sz="2800" b="1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727" y="2636912"/>
                <a:ext cx="4044349" cy="3133422"/>
              </a:xfrm>
              <a:prstGeom prst="rect">
                <a:avLst/>
              </a:prstGeom>
              <a:blipFill rotWithShape="1">
                <a:blip r:embed="rId4"/>
                <a:stretch>
                  <a:fillRect l="-3012" t="-77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5004048" y="2636912"/>
                <a:ext cx="3979901" cy="31302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800" b="1" u="sng" dirty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Calibri"/>
                    <a:cs typeface="Times New Roman"/>
                  </a:rPr>
                  <a:t>4</a:t>
                </a:r>
                <a:r>
                  <a:rPr lang="ru-RU" sz="2800" b="1" u="sng" dirty="0" smtClean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Calibri"/>
                    <a:cs typeface="Times New Roman"/>
                  </a:rPr>
                  <a:t> способ:</a:t>
                </a:r>
                <a:endParaRPr lang="ru-RU" sz="2800" b="1" dirty="0">
                  <a:solidFill>
                    <a:schemeClr val="accent6">
                      <a:lumMod val="50000"/>
                    </a:schemeClr>
                  </a:solidFill>
                  <a:latin typeface="Calibri"/>
                  <a:ea typeface="Calibri"/>
                  <a:cs typeface="Times New Roman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800" b="1" dirty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Calibri"/>
                    <a:cs typeface="Times New Roman"/>
                  </a:rPr>
                  <a:t>а = 1, </a:t>
                </a:r>
                <a:r>
                  <a:rPr lang="en-US" sz="2800" b="1" dirty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Calibri"/>
                    <a:cs typeface="Times New Roman"/>
                  </a:rPr>
                  <a:t>b</a:t>
                </a:r>
                <a:r>
                  <a:rPr lang="ru-RU" sz="2800" b="1" dirty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Calibri"/>
                    <a:cs typeface="Times New Roman"/>
                  </a:rPr>
                  <a:t> = </a:t>
                </a:r>
                <a:r>
                  <a:rPr lang="ru-RU" sz="2800" b="1" dirty="0" smtClean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Calibri"/>
                    <a:cs typeface="Times New Roman"/>
                  </a:rPr>
                  <a:t>- 8, </a:t>
                </a:r>
                <a:r>
                  <a:rPr lang="ru-RU" sz="2800" b="1" dirty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Calibri"/>
                    <a:cs typeface="Times New Roman"/>
                  </a:rPr>
                  <a:t>с = </a:t>
                </a:r>
                <a:r>
                  <a:rPr lang="ru-RU" sz="2800" b="1" dirty="0" smtClean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Calibri"/>
                    <a:cs typeface="Times New Roman"/>
                  </a:rPr>
                  <a:t>7</a:t>
                </a:r>
                <a:endParaRPr lang="ru-RU" sz="2800" b="1" dirty="0">
                  <a:solidFill>
                    <a:schemeClr val="accent6">
                      <a:lumMod val="50000"/>
                    </a:schemeClr>
                  </a:solidFill>
                  <a:latin typeface="Calibri"/>
                  <a:ea typeface="Calibri"/>
                  <a:cs typeface="Times New Roman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800" b="1" dirty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Times New Roman"/>
                    <a:cs typeface="Times New Roman"/>
                  </a:rPr>
                  <a:t>а </a:t>
                </a:r>
                <a:r>
                  <a:rPr lang="ru-RU" sz="2800" b="1" dirty="0" smtClean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Times New Roman"/>
                    <a:cs typeface="Times New Roman"/>
                  </a:rPr>
                  <a:t>+ </a:t>
                </a:r>
                <a:r>
                  <a:rPr lang="en-US" sz="2800" b="1" dirty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Times New Roman"/>
                    <a:cs typeface="Times New Roman"/>
                  </a:rPr>
                  <a:t>b </a:t>
                </a:r>
                <a:r>
                  <a:rPr lang="ru-RU" sz="2800" b="1" dirty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Times New Roman"/>
                    <a:cs typeface="Times New Roman"/>
                  </a:rPr>
                  <a:t>+ с = 1 </a:t>
                </a:r>
                <a:r>
                  <a:rPr lang="ru-RU" sz="2800" b="1" dirty="0" smtClean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Times New Roman"/>
                    <a:cs typeface="Times New Roman"/>
                  </a:rPr>
                  <a:t>+ (-8) </a:t>
                </a:r>
                <a:r>
                  <a:rPr lang="ru-RU" sz="2800" b="1" dirty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Times New Roman"/>
                    <a:cs typeface="Times New Roman"/>
                  </a:rPr>
                  <a:t>+ </a:t>
                </a:r>
                <a:r>
                  <a:rPr lang="ru-RU" sz="2800" b="1" dirty="0" smtClean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Times New Roman"/>
                    <a:cs typeface="Times New Roman"/>
                  </a:rPr>
                  <a:t>7 </a:t>
                </a:r>
                <a:r>
                  <a:rPr lang="ru-RU" sz="2800" b="1" dirty="0">
                    <a:solidFill>
                      <a:schemeClr val="accent6">
                        <a:lumMod val="50000"/>
                      </a:schemeClr>
                    </a:solidFill>
                    <a:latin typeface="Calibri"/>
                    <a:ea typeface="Times New Roman"/>
                    <a:cs typeface="Times New Roman"/>
                  </a:rPr>
                  <a:t>= 0</a:t>
                </a:r>
                <a:endParaRPr lang="ru-RU" sz="2800" b="1" dirty="0">
                  <a:solidFill>
                    <a:schemeClr val="accent6">
                      <a:lumMod val="50000"/>
                    </a:schemeClr>
                  </a:solidFill>
                  <a:latin typeface="Calibri"/>
                  <a:ea typeface="Calibri"/>
                  <a:cs typeface="Times New Roman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Times New Roman"/>
                              <a:cs typeface="Calibri"/>
                            </a:rPr>
                          </m:ctrlPr>
                        </m:sSubPr>
                        <m:e>
                          <m:r>
                            <a:rPr lang="ru-RU" sz="28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Times New Roman"/>
                              <a:cs typeface="Calibri"/>
                            </a:rPr>
                            <m:t>х</m:t>
                          </m:r>
                        </m:e>
                        <m:sub>
                          <m:r>
                            <a:rPr lang="ru-RU" sz="28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Times New Roman"/>
                              <a:cs typeface="Calibri"/>
                            </a:rPr>
                            <m:t>𝟏</m:t>
                          </m:r>
                        </m:sub>
                      </m:sSub>
                      <m:r>
                        <a:rPr lang="ru-RU" sz="28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Times New Roman"/>
                          <a:cs typeface="Calibri"/>
                        </a:rPr>
                        <m:t>= </m:t>
                      </m:r>
                      <m:r>
                        <a:rPr lang="ru-RU" sz="28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Times New Roman"/>
                          <a:cs typeface="Calibri"/>
                        </a:rPr>
                        <m:t>𝟏</m:t>
                      </m:r>
                    </m:oMath>
                  </m:oMathPara>
                </a14:m>
                <a:endParaRPr lang="ru-RU" sz="2800" b="1" dirty="0">
                  <a:solidFill>
                    <a:schemeClr val="accent6">
                      <a:lumMod val="50000"/>
                    </a:schemeClr>
                  </a:solidFill>
                  <a:latin typeface="Calibri"/>
                  <a:ea typeface="Calibri"/>
                  <a:cs typeface="Times New Roman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8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Times New Roman"/>
                              <a:cs typeface="Calibri"/>
                            </a:rPr>
                          </m:ctrlPr>
                        </m:sSubPr>
                        <m:e>
                          <m:r>
                            <a:rPr lang="ru-RU" sz="28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Times New Roman"/>
                              <a:cs typeface="Calibri"/>
                            </a:rPr>
                            <m:t>х</m:t>
                          </m:r>
                        </m:e>
                        <m:sub>
                          <m:r>
                            <a:rPr lang="ru-RU" sz="28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Times New Roman"/>
                              <a:cs typeface="Calibri"/>
                            </a:rPr>
                            <m:t>𝟐</m:t>
                          </m:r>
                        </m:sub>
                      </m:sSub>
                      <m:r>
                        <a:rPr lang="ru-RU" sz="28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Times New Roman"/>
                          <a:cs typeface="Calibri"/>
                        </a:rPr>
                        <m:t>= </m:t>
                      </m:r>
                      <m:f>
                        <m:fPr>
                          <m:ctrlPr>
                            <a:rPr lang="ru-RU" sz="28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Times New Roman"/>
                              <a:cs typeface="Calibri"/>
                            </a:rPr>
                          </m:ctrlPr>
                        </m:fPr>
                        <m:num>
                          <m:r>
                            <a:rPr lang="ru-RU" sz="28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Times New Roman"/>
                              <a:cs typeface="Calibri"/>
                            </a:rPr>
                            <m:t>с</m:t>
                          </m:r>
                        </m:num>
                        <m:den>
                          <m:r>
                            <a:rPr lang="ru-RU" sz="28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Times New Roman"/>
                              <a:cs typeface="Calibri"/>
                            </a:rPr>
                            <m:t>а</m:t>
                          </m:r>
                        </m:den>
                      </m:f>
                      <m:r>
                        <a:rPr lang="ru-RU" sz="28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Times New Roman"/>
                          <a:cs typeface="Calibri"/>
                        </a:rPr>
                        <m:t>= </m:t>
                      </m:r>
                      <m:f>
                        <m:fPr>
                          <m:ctrlPr>
                            <a:rPr lang="ru-RU" sz="28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Times New Roman"/>
                              <a:cs typeface="Calibri"/>
                            </a:rPr>
                          </m:ctrlPr>
                        </m:fPr>
                        <m:num>
                          <m:r>
                            <a:rPr lang="ru-RU" sz="28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Times New Roman"/>
                              <a:cs typeface="Calibri"/>
                            </a:rPr>
                            <m:t>𝟕</m:t>
                          </m:r>
                        </m:num>
                        <m:den>
                          <m:r>
                            <a:rPr lang="ru-RU" sz="28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Times New Roman"/>
                              <a:cs typeface="Calibri"/>
                            </a:rPr>
                            <m:t>𝟏</m:t>
                          </m:r>
                        </m:den>
                      </m:f>
                      <m:r>
                        <a:rPr lang="ru-RU" sz="28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Times New Roman"/>
                          <a:cs typeface="Calibri"/>
                        </a:rPr>
                        <m:t>=</m:t>
                      </m:r>
                      <m:r>
                        <a:rPr lang="ru-RU" sz="2800" b="1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Times New Roman"/>
                          <a:cs typeface="Calibri"/>
                        </a:rPr>
                        <m:t>𝟕</m:t>
                      </m:r>
                    </m:oMath>
                  </m:oMathPara>
                </a14:m>
                <a:endParaRPr lang="ru-RU" sz="2800" b="1" dirty="0">
                  <a:solidFill>
                    <a:schemeClr val="accent6">
                      <a:lumMod val="50000"/>
                    </a:schemeClr>
                  </a:solidFill>
                  <a:latin typeface="Calibri"/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4048" y="2636912"/>
                <a:ext cx="3979901" cy="3130216"/>
              </a:xfrm>
              <a:prstGeom prst="rect">
                <a:avLst/>
              </a:prstGeom>
              <a:blipFill rotWithShape="1">
                <a:blip r:embed="rId5"/>
                <a:stretch>
                  <a:fillRect l="-3216" t="-78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1636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539552" y="326065"/>
            <a:ext cx="8208912" cy="18790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979712" y="326065"/>
            <a:ext cx="45977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Самостоятельная работа</a:t>
            </a:r>
            <a:endParaRPr lang="ru-RU" sz="3200" b="1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14540" y="891983"/>
            <a:ext cx="1494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u="sng" dirty="0" smtClean="0"/>
              <a:t>1 ВАРИАНТ</a:t>
            </a:r>
            <a:endParaRPr lang="ru-RU" b="1" u="sng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507520" y="891983"/>
            <a:ext cx="1494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b="1" u="sng" dirty="0" smtClean="0">
                <a:solidFill>
                  <a:srgbClr val="000000"/>
                </a:solidFill>
              </a:rPr>
              <a:t>2 </a:t>
            </a:r>
            <a:r>
              <a:rPr lang="ru-RU" b="1" u="sng" dirty="0">
                <a:solidFill>
                  <a:srgbClr val="000000"/>
                </a:solidFill>
              </a:rPr>
              <a:t>ВАРИАНТ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/>
              <p:cNvSpPr/>
              <p:nvPr/>
            </p:nvSpPr>
            <p:spPr>
              <a:xfrm>
                <a:off x="6172362" y="1743489"/>
                <a:ext cx="237969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400" b="0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−8</m:t>
                      </m:r>
                      <m:r>
                        <a:rPr lang="ru-RU" sz="2400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х</m:t>
                      </m:r>
                      <m:r>
                        <a:rPr lang="ru-RU" sz="2400" b="0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+7</m:t>
                      </m:r>
                      <m:r>
                        <a:rPr lang="ru-RU" sz="2400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2400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7" name="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2362" y="1743489"/>
                <a:ext cx="2379690" cy="46166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699644" y="1743490"/>
                <a:ext cx="237969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ru-RU" sz="2400" b="0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+4</m:t>
                      </m:r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/>
                        </a:rPr>
                        <m:t>х+</m:t>
                      </m:r>
                      <m:r>
                        <a:rPr lang="ru-RU" sz="2400" b="0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3</m:t>
                      </m:r>
                      <m:r>
                        <a:rPr lang="ru-RU" sz="2400" i="1">
                          <a:solidFill>
                            <a:srgbClr val="000000"/>
                          </a:solidFill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ru-RU" sz="2400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644" y="1743490"/>
                <a:ext cx="2379690" cy="46166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925804" y="1261315"/>
            <a:ext cx="2705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Calibri" pitchFamily="34" charset="0"/>
                <a:cs typeface="Calibri" pitchFamily="34" charset="0"/>
              </a:rPr>
              <a:t>Решите уравнение:</a:t>
            </a:r>
            <a:endParaRPr lang="ru-RU" sz="2400" dirty="0"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/>
              <p:cNvSpPr/>
              <p:nvPr/>
            </p:nvSpPr>
            <p:spPr>
              <a:xfrm>
                <a:off x="138625" y="2398223"/>
                <a:ext cx="4505381" cy="41138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en-US" sz="2600" b="1" u="sng" dirty="0">
                    <a:solidFill>
                      <a:srgbClr val="000000"/>
                    </a:solidFill>
                    <a:latin typeface="Calibri" pitchFamily="34" charset="0"/>
                    <a:ea typeface="Calibri"/>
                    <a:cs typeface="Calibri" pitchFamily="34" charset="0"/>
                  </a:rPr>
                  <a:t>5</a:t>
                </a:r>
                <a:r>
                  <a:rPr lang="ru-RU" sz="2600" b="1" u="sng" dirty="0" smtClean="0">
                    <a:solidFill>
                      <a:srgbClr val="000000"/>
                    </a:solidFill>
                    <a:latin typeface="Calibri" pitchFamily="34" charset="0"/>
                    <a:ea typeface="Calibri"/>
                    <a:cs typeface="Calibri" pitchFamily="34" charset="0"/>
                  </a:rPr>
                  <a:t> способ:</a:t>
                </a:r>
                <a:endParaRPr lang="ru-RU" sz="2600" b="1" dirty="0" smtClean="0">
                  <a:latin typeface="Calibri" pitchFamily="34" charset="0"/>
                  <a:ea typeface="Calibri"/>
                  <a:cs typeface="Calibri" pitchFamily="34" charset="0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2600" b="1" dirty="0" smtClean="0">
                    <a:solidFill>
                      <a:srgbClr val="000000"/>
                    </a:solidFill>
                    <a:cs typeface="Calibri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600" b="1" i="1">
                            <a:solidFill>
                              <a:srgbClr val="000000"/>
                            </a:solidFill>
                            <a:latin typeface="Cambria Math"/>
                            <a:cs typeface="Calibri"/>
                          </a:rPr>
                        </m:ctrlPr>
                      </m:sSupPr>
                      <m:e>
                        <m:r>
                          <a:rPr lang="ru-RU" sz="2600" b="1" i="1">
                            <a:solidFill>
                              <a:srgbClr val="000000"/>
                            </a:solidFill>
                            <a:latin typeface="Cambria Math"/>
                            <a:cs typeface="Calibri"/>
                          </a:rPr>
                          <m:t>Х</m:t>
                        </m:r>
                      </m:e>
                      <m:sup>
                        <m:r>
                          <a:rPr lang="ru-RU" sz="2600" b="1" i="1">
                            <a:solidFill>
                              <a:srgbClr val="000000"/>
                            </a:solidFill>
                            <a:latin typeface="Cambria Math"/>
                            <a:cs typeface="Calibri"/>
                          </a:rPr>
                          <m:t>𝟐</m:t>
                        </m:r>
                      </m:sup>
                    </m:sSup>
                    <m:r>
                      <a:rPr lang="ru-RU" sz="2600" b="1" i="1">
                        <a:solidFill>
                          <a:srgbClr val="000000"/>
                        </a:solidFill>
                        <a:latin typeface="Cambria Math"/>
                        <a:cs typeface="Calibri"/>
                      </a:rPr>
                      <m:t>+</m:t>
                    </m:r>
                    <m:r>
                      <a:rPr lang="ru-RU" sz="2600" b="1" i="1">
                        <a:solidFill>
                          <a:srgbClr val="000000"/>
                        </a:solidFill>
                        <a:latin typeface="Cambria Math"/>
                        <a:cs typeface="Calibri"/>
                      </a:rPr>
                      <m:t>𝟒</m:t>
                    </m:r>
                    <m:r>
                      <a:rPr lang="ru-RU" sz="2600" b="1" i="1">
                        <a:solidFill>
                          <a:srgbClr val="000000"/>
                        </a:solidFill>
                        <a:latin typeface="Cambria Math"/>
                        <a:cs typeface="Calibri"/>
                      </a:rPr>
                      <m:t>х=−</m:t>
                    </m:r>
                    <m:r>
                      <a:rPr lang="ru-RU" sz="2600" b="1" i="1">
                        <a:solidFill>
                          <a:srgbClr val="000000"/>
                        </a:solidFill>
                        <a:latin typeface="Cambria Math"/>
                        <a:cs typeface="Calibri"/>
                      </a:rPr>
                      <m:t>𝟑</m:t>
                    </m:r>
                  </m:oMath>
                </a14:m>
                <a:endParaRPr lang="ru-RU" sz="2600" b="1" dirty="0">
                  <a:effectLst/>
                  <a:latin typeface="Calibri" pitchFamily="34" charset="0"/>
                  <a:ea typeface="Calibri"/>
                  <a:cs typeface="Calibri" pitchFamily="34" charset="0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600" b="1" i="1">
                              <a:solidFill>
                                <a:srgbClr val="000000"/>
                              </a:solidFill>
                              <a:latin typeface="Cambria Math"/>
                              <a:cs typeface="Calibri"/>
                            </a:rPr>
                          </m:ctrlPr>
                        </m:sSupPr>
                        <m:e>
                          <m:r>
                            <a:rPr lang="ru-RU" sz="2600" b="1" i="1">
                              <a:solidFill>
                                <a:srgbClr val="000000"/>
                              </a:solidFill>
                              <a:latin typeface="Cambria Math"/>
                              <a:cs typeface="Calibri"/>
                            </a:rPr>
                            <m:t>Х</m:t>
                          </m:r>
                        </m:e>
                        <m:sup>
                          <m:r>
                            <a:rPr lang="ru-RU" sz="2600" b="1" i="1">
                              <a:solidFill>
                                <a:srgbClr val="000000"/>
                              </a:solidFill>
                              <a:latin typeface="Cambria Math"/>
                              <a:cs typeface="Calibri"/>
                            </a:rPr>
                            <m:t>𝟐</m:t>
                          </m:r>
                        </m:sup>
                      </m:sSup>
                      <m:r>
                        <a:rPr lang="ru-RU" sz="2600" b="1" i="1">
                          <a:solidFill>
                            <a:srgbClr val="000000"/>
                          </a:solidFill>
                          <a:latin typeface="Cambria Math"/>
                          <a:cs typeface="Calibri"/>
                        </a:rPr>
                        <m:t>+</m:t>
                      </m:r>
                      <m:r>
                        <a:rPr lang="ru-RU" sz="2600" b="1" i="1">
                          <a:solidFill>
                            <a:srgbClr val="000000"/>
                          </a:solidFill>
                          <a:latin typeface="Cambria Math"/>
                          <a:cs typeface="Calibri"/>
                        </a:rPr>
                        <m:t>𝟐</m:t>
                      </m:r>
                      <m:r>
                        <a:rPr lang="ru-RU" sz="2600" b="1" i="1">
                          <a:solidFill>
                            <a:srgbClr val="000000"/>
                          </a:solidFill>
                          <a:latin typeface="Cambria Math"/>
                          <a:cs typeface="Calibri"/>
                        </a:rPr>
                        <m:t>∗х∗</m:t>
                      </m:r>
                      <m:r>
                        <a:rPr lang="ru-RU" sz="2600" b="1" i="1">
                          <a:solidFill>
                            <a:srgbClr val="000000"/>
                          </a:solidFill>
                          <a:latin typeface="Cambria Math"/>
                          <a:cs typeface="Calibri"/>
                        </a:rPr>
                        <m:t>𝟐</m:t>
                      </m:r>
                      <m:r>
                        <a:rPr lang="ru-RU" sz="2600" b="1" i="1">
                          <a:solidFill>
                            <a:srgbClr val="000000"/>
                          </a:solidFill>
                          <a:latin typeface="Cambria Math"/>
                          <a:cs typeface="Calibri"/>
                        </a:rPr>
                        <m:t>+</m:t>
                      </m:r>
                      <m:sSup>
                        <m:sSupPr>
                          <m:ctrlPr>
                            <a:rPr lang="ru-RU" sz="2600" b="1" i="1">
                              <a:solidFill>
                                <a:srgbClr val="000000"/>
                              </a:solidFill>
                              <a:latin typeface="Cambria Math"/>
                              <a:cs typeface="Calibri"/>
                            </a:rPr>
                          </m:ctrlPr>
                        </m:sSupPr>
                        <m:e>
                          <m:r>
                            <a:rPr lang="ru-RU" sz="2600" b="1" i="1">
                              <a:solidFill>
                                <a:srgbClr val="000000"/>
                              </a:solidFill>
                              <a:latin typeface="Cambria Math"/>
                              <a:cs typeface="Calibri"/>
                            </a:rPr>
                            <m:t>𝟐</m:t>
                          </m:r>
                        </m:e>
                        <m:sup>
                          <m:r>
                            <a:rPr lang="ru-RU" sz="2600" b="1" i="1">
                              <a:solidFill>
                                <a:srgbClr val="000000"/>
                              </a:solidFill>
                              <a:latin typeface="Cambria Math"/>
                              <a:cs typeface="Calibri"/>
                            </a:rPr>
                            <m:t>𝟐</m:t>
                          </m:r>
                        </m:sup>
                      </m:sSup>
                      <m:r>
                        <a:rPr lang="ru-RU" sz="2600" b="1" i="1">
                          <a:solidFill>
                            <a:srgbClr val="000000"/>
                          </a:solidFill>
                          <a:latin typeface="Cambria Math"/>
                          <a:cs typeface="Calibri"/>
                        </a:rPr>
                        <m:t>=−</m:t>
                      </m:r>
                      <m:r>
                        <a:rPr lang="ru-RU" sz="2600" b="1" i="1">
                          <a:solidFill>
                            <a:srgbClr val="000000"/>
                          </a:solidFill>
                          <a:latin typeface="Cambria Math"/>
                          <a:cs typeface="Calibri"/>
                        </a:rPr>
                        <m:t>𝟑</m:t>
                      </m:r>
                      <m:r>
                        <a:rPr lang="ru-RU" sz="2600" b="1" i="1">
                          <a:solidFill>
                            <a:srgbClr val="000000"/>
                          </a:solidFill>
                          <a:latin typeface="Cambria Math"/>
                          <a:cs typeface="Calibri"/>
                        </a:rPr>
                        <m:t>+</m:t>
                      </m:r>
                      <m:sSup>
                        <m:sSupPr>
                          <m:ctrlPr>
                            <a:rPr lang="ru-RU" sz="2600" b="1" i="1">
                              <a:solidFill>
                                <a:srgbClr val="000000"/>
                              </a:solidFill>
                              <a:latin typeface="Cambria Math"/>
                              <a:cs typeface="Calibri"/>
                            </a:rPr>
                          </m:ctrlPr>
                        </m:sSupPr>
                        <m:e>
                          <m:r>
                            <a:rPr lang="ru-RU" sz="2600" b="1" i="1">
                              <a:solidFill>
                                <a:srgbClr val="000000"/>
                              </a:solidFill>
                              <a:latin typeface="Cambria Math"/>
                              <a:cs typeface="Calibri"/>
                            </a:rPr>
                            <m:t>𝟐</m:t>
                          </m:r>
                        </m:e>
                        <m:sup>
                          <m:r>
                            <a:rPr lang="ru-RU" sz="2600" b="1" i="1">
                              <a:solidFill>
                                <a:srgbClr val="000000"/>
                              </a:solidFill>
                              <a:latin typeface="Cambria Math"/>
                              <a:cs typeface="Calibri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ru-RU" sz="2600" b="1" dirty="0">
                  <a:effectLst/>
                  <a:latin typeface="Calibri" pitchFamily="34" charset="0"/>
                  <a:ea typeface="Calibri"/>
                  <a:cs typeface="Calibri" pitchFamily="34" charset="0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600" b="1" i="1">
                            <a:effectLst/>
                            <a:latin typeface="Cambria Math"/>
                            <a:ea typeface="Times New Roman"/>
                            <a:cs typeface="Calibri"/>
                          </a:rPr>
                        </m:ctrlPr>
                      </m:sSupPr>
                      <m:e>
                        <m:r>
                          <a:rPr lang="ru-RU" sz="2600" b="1" i="1">
                            <a:effectLst/>
                            <a:latin typeface="Cambria Math"/>
                            <a:ea typeface="Times New Roman"/>
                            <a:cs typeface="Calibri"/>
                          </a:rPr>
                          <m:t>(х+</m:t>
                        </m:r>
                        <m:r>
                          <a:rPr lang="ru-RU" sz="2600" b="1" i="1">
                            <a:effectLst/>
                            <a:latin typeface="Cambria Math"/>
                            <a:ea typeface="Times New Roman"/>
                            <a:cs typeface="Calibri"/>
                          </a:rPr>
                          <m:t>𝟐</m:t>
                        </m:r>
                        <m:r>
                          <a:rPr lang="ru-RU" sz="2600" b="1" i="1">
                            <a:effectLst/>
                            <a:latin typeface="Cambria Math"/>
                            <a:ea typeface="Times New Roman"/>
                            <a:cs typeface="Calibri"/>
                          </a:rPr>
                          <m:t>)</m:t>
                        </m:r>
                      </m:e>
                      <m:sup>
                        <m:r>
                          <a:rPr lang="ru-RU" sz="2600" b="1" i="1">
                            <a:effectLst/>
                            <a:latin typeface="Cambria Math"/>
                            <a:ea typeface="Times New Roman"/>
                            <a:cs typeface="Calibri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600" b="1" dirty="0">
                    <a:effectLst/>
                    <a:latin typeface="Calibri" pitchFamily="34" charset="0"/>
                    <a:ea typeface="Times New Roman"/>
                    <a:cs typeface="Calibri" pitchFamily="34" charset="0"/>
                  </a:rPr>
                  <a:t>= 1</a:t>
                </a:r>
                <a:endParaRPr lang="ru-RU" sz="2600" b="1" dirty="0">
                  <a:effectLst/>
                  <a:latin typeface="Calibri" pitchFamily="34" charset="0"/>
                  <a:ea typeface="Calibri"/>
                  <a:cs typeface="Calibri" pitchFamily="34" charset="0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2600" b="1" dirty="0">
                    <a:effectLst/>
                    <a:latin typeface="Calibri" pitchFamily="34" charset="0"/>
                    <a:ea typeface="Times New Roman"/>
                    <a:cs typeface="Calibri" pitchFamily="34" charset="0"/>
                  </a:rPr>
                  <a:t>Х + 2 = </a:t>
                </a:r>
                <a14:m>
                  <m:oMath xmlns:m="http://schemas.openxmlformats.org/officeDocument/2006/math">
                    <m:r>
                      <a:rPr lang="ru-RU" sz="2600" b="1" i="1">
                        <a:effectLst/>
                        <a:latin typeface="Cambria Math"/>
                        <a:ea typeface="Times New Roman"/>
                        <a:cs typeface="Calibri"/>
                      </a:rPr>
                      <m:t>± </m:t>
                    </m:r>
                    <m:r>
                      <a:rPr lang="ru-RU" sz="2600" b="1" i="1">
                        <a:effectLst/>
                        <a:latin typeface="Cambria Math"/>
                        <a:ea typeface="Times New Roman"/>
                        <a:cs typeface="Calibri"/>
                      </a:rPr>
                      <m:t>𝟏</m:t>
                    </m:r>
                  </m:oMath>
                </a14:m>
                <a:endParaRPr lang="ru-RU" sz="2600" b="1" dirty="0">
                  <a:effectLst/>
                  <a:latin typeface="Calibri" pitchFamily="34" charset="0"/>
                  <a:ea typeface="Calibri"/>
                  <a:cs typeface="Calibri" pitchFamily="34" charset="0"/>
                </a:endParaRPr>
              </a:p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2600" b="1" dirty="0">
                    <a:effectLst/>
                    <a:latin typeface="Calibri" pitchFamily="34" charset="0"/>
                    <a:ea typeface="Times New Roman"/>
                    <a:cs typeface="Calibri" pitchFamily="34" charset="0"/>
                  </a:rPr>
                  <a:t>Х + 2 = </a:t>
                </a:r>
                <a14:m>
                  <m:oMath xmlns:m="http://schemas.openxmlformats.org/officeDocument/2006/math">
                    <m:r>
                      <a:rPr lang="ru-RU" sz="2600" b="1" i="1">
                        <a:effectLst/>
                        <a:latin typeface="Cambria Math"/>
                        <a:ea typeface="Times New Roman"/>
                        <a:cs typeface="Calibri"/>
                      </a:rPr>
                      <m:t>−</m:t>
                    </m:r>
                    <m:r>
                      <a:rPr lang="ru-RU" sz="2600" b="1" i="1">
                        <a:effectLst/>
                        <a:latin typeface="Cambria Math"/>
                        <a:ea typeface="Times New Roman"/>
                        <a:cs typeface="Calibri"/>
                      </a:rPr>
                      <m:t>𝟏</m:t>
                    </m:r>
                  </m:oMath>
                </a14:m>
                <a:r>
                  <a:rPr lang="ru-RU" sz="2600" b="1" dirty="0">
                    <a:effectLst/>
                    <a:latin typeface="Calibri" pitchFamily="34" charset="0"/>
                    <a:ea typeface="Times New Roman"/>
                    <a:cs typeface="Calibri" pitchFamily="34" charset="0"/>
                  </a:rPr>
                  <a:t>   или     Х + 2 = </a:t>
                </a:r>
                <a14:m>
                  <m:oMath xmlns:m="http://schemas.openxmlformats.org/officeDocument/2006/math">
                    <m:r>
                      <a:rPr lang="ru-RU" sz="2600" b="1" i="1">
                        <a:effectLst/>
                        <a:latin typeface="Cambria Math"/>
                        <a:ea typeface="Times New Roman"/>
                        <a:cs typeface="Calibri"/>
                      </a:rPr>
                      <m:t>𝟏</m:t>
                    </m:r>
                  </m:oMath>
                </a14:m>
                <a:endParaRPr lang="ru-RU" sz="2600" b="1" dirty="0">
                  <a:effectLst/>
                  <a:latin typeface="Calibri" pitchFamily="34" charset="0"/>
                  <a:ea typeface="Calibri"/>
                  <a:cs typeface="Calibri" pitchFamily="34" charset="0"/>
                </a:endParaRPr>
              </a:p>
              <a:p>
                <a:pPr>
                  <a:lnSpc>
                    <a:spcPct val="115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600" b="1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</m:ctrlPr>
                      </m:sSubPr>
                      <m:e>
                        <m:r>
                          <a:rPr lang="ru-RU" sz="2600" b="1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  <m:t>𝟏</m:t>
                        </m:r>
                      </m:sub>
                    </m:sSub>
                    <m:r>
                      <a:rPr lang="ru-RU" sz="2600" b="1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Calibri"/>
                      </a:rPr>
                      <m:t>= −</m:t>
                    </m:r>
                    <m:r>
                      <a:rPr lang="ru-RU" sz="2600" b="1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Calibri"/>
                      </a:rPr>
                      <m:t>𝟏</m:t>
                    </m:r>
                  </m:oMath>
                </a14:m>
                <a:r>
                  <a:rPr lang="ru-RU" sz="2600" b="1" dirty="0">
                    <a:solidFill>
                      <a:srgbClr val="000000"/>
                    </a:solidFill>
                    <a:latin typeface="Calibri" pitchFamily="34" charset="0"/>
                    <a:ea typeface="Times New Roman"/>
                    <a:cs typeface="Calibri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600" b="1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</m:ctrlPr>
                      </m:sSubPr>
                      <m:e>
                        <m:r>
                          <a:rPr lang="ru-RU" sz="2600" b="1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  <m:t>           </m:t>
                        </m:r>
                        <m:r>
                          <a:rPr lang="ru-RU" sz="2600" b="1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  <m:t>      </m:t>
                        </m:r>
                        <m:r>
                          <a:rPr lang="ru-RU" sz="2600" b="1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  <m:t>𝟐</m:t>
                        </m:r>
                      </m:sub>
                    </m:sSub>
                    <m:r>
                      <a:rPr lang="ru-RU" sz="2600" b="1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Calibri"/>
                      </a:rPr>
                      <m:t>=−</m:t>
                    </m:r>
                    <m:r>
                      <a:rPr lang="ru-RU" sz="2600" b="1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Calibri"/>
                      </a:rPr>
                      <m:t>𝟑</m:t>
                    </m:r>
                  </m:oMath>
                </a14:m>
                <a:endParaRPr lang="ru-RU" sz="2600" b="1" dirty="0">
                  <a:effectLst/>
                  <a:latin typeface="Calibri" pitchFamily="34" charset="0"/>
                  <a:ea typeface="Calibri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8625" y="2398223"/>
                <a:ext cx="4505381" cy="4113818"/>
              </a:xfrm>
              <a:prstGeom prst="rect">
                <a:avLst/>
              </a:prstGeom>
              <a:blipFill rotWithShape="1">
                <a:blip r:embed="rId4"/>
                <a:stretch>
                  <a:fillRect l="-2436" t="-44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угольник 10"/>
              <p:cNvSpPr/>
              <p:nvPr/>
            </p:nvSpPr>
            <p:spPr>
              <a:xfrm>
                <a:off x="4649826" y="2398223"/>
                <a:ext cx="4572000" cy="408419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2400" dirty="0" smtClean="0">
                    <a:solidFill>
                      <a:srgbClr val="000000"/>
                    </a:solidFill>
                    <a:latin typeface="Calibri" pitchFamily="34" charset="0"/>
                    <a:ea typeface="Calibri"/>
                    <a:cs typeface="Calibri" pitchFamily="34" charset="0"/>
                  </a:rPr>
                  <a:t> </a:t>
                </a:r>
                <a:r>
                  <a:rPr lang="en-US" sz="2600" b="1" u="sng" dirty="0">
                    <a:solidFill>
                      <a:schemeClr val="accent6">
                        <a:lumMod val="50000"/>
                      </a:schemeClr>
                    </a:solidFill>
                    <a:latin typeface="Calibri" pitchFamily="34" charset="0"/>
                    <a:ea typeface="Calibri"/>
                    <a:cs typeface="Calibri" pitchFamily="34" charset="0"/>
                  </a:rPr>
                  <a:t>5</a:t>
                </a:r>
                <a:r>
                  <a:rPr lang="ru-RU" sz="2600" b="1" u="sng" dirty="0" smtClean="0">
                    <a:solidFill>
                      <a:schemeClr val="accent6">
                        <a:lumMod val="50000"/>
                      </a:schemeClr>
                    </a:solidFill>
                    <a:latin typeface="Calibri" pitchFamily="34" charset="0"/>
                    <a:ea typeface="Calibri"/>
                    <a:cs typeface="Calibri" pitchFamily="34" charset="0"/>
                  </a:rPr>
                  <a:t> способ:</a:t>
                </a:r>
                <a:endParaRPr lang="ru-RU" sz="2600" b="1" dirty="0">
                  <a:solidFill>
                    <a:schemeClr val="accent6">
                      <a:lumMod val="50000"/>
                    </a:schemeClr>
                  </a:solidFill>
                  <a:latin typeface="Calibri" pitchFamily="34" charset="0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cs typeface="Calibri"/>
                          </a:rPr>
                        </m:ctrlPr>
                      </m:sSupPr>
                      <m:e>
                        <m:r>
                          <a:rPr lang="ru-RU" sz="2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cs typeface="Calibri"/>
                          </a:rPr>
                          <m:t> </m:t>
                        </m:r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cs typeface="Calibri"/>
                          </a:rPr>
                          <m:t>Х</m:t>
                        </m:r>
                      </m:e>
                      <m:sup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cs typeface="Calibri"/>
                          </a:rPr>
                          <m:t>𝟐</m:t>
                        </m:r>
                      </m:sup>
                    </m:sSup>
                    <m:r>
                      <a:rPr lang="ru-RU" sz="2600" b="1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cs typeface="Calibri"/>
                      </a:rPr>
                      <m:t>−</m:t>
                    </m:r>
                    <m:r>
                      <a:rPr lang="ru-RU" sz="2600" b="1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cs typeface="Calibri"/>
                      </a:rPr>
                      <m:t>𝟖</m:t>
                    </m:r>
                    <m:r>
                      <a:rPr lang="ru-RU" sz="26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cs typeface="Calibri"/>
                      </a:rPr>
                      <m:t>х=</m:t>
                    </m:r>
                  </m:oMath>
                </a14:m>
                <a:r>
                  <a:rPr lang="ru-RU" sz="2600" b="1" dirty="0" smtClean="0">
                    <a:solidFill>
                      <a:schemeClr val="accent6">
                        <a:lumMod val="50000"/>
                      </a:schemeClr>
                    </a:solidFill>
                    <a:latin typeface="Calibri" pitchFamily="34" charset="0"/>
                    <a:ea typeface="Calibri"/>
                    <a:cs typeface="Calibri" pitchFamily="34" charset="0"/>
                  </a:rPr>
                  <a:t> 7</a:t>
                </a:r>
                <a:endParaRPr lang="ru-RU" sz="2600" b="1" dirty="0">
                  <a:solidFill>
                    <a:schemeClr val="accent6">
                      <a:lumMod val="50000"/>
                    </a:schemeClr>
                  </a:solidFill>
                  <a:latin typeface="Calibri" pitchFamily="34" charset="0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2600" b="1" dirty="0" smtClean="0">
                    <a:solidFill>
                      <a:schemeClr val="accent6">
                        <a:lumMod val="50000"/>
                      </a:schemeClr>
                    </a:solidFill>
                    <a:cs typeface="Calibri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cs typeface="Calibri"/>
                          </a:rPr>
                        </m:ctrlPr>
                      </m:sSupPr>
                      <m:e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cs typeface="Calibri"/>
                          </a:rPr>
                          <m:t>Х</m:t>
                        </m:r>
                      </m:e>
                      <m:sup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cs typeface="Calibri"/>
                          </a:rPr>
                          <m:t>𝟐</m:t>
                        </m:r>
                      </m:sup>
                    </m:sSup>
                    <m:r>
                      <a:rPr lang="ru-RU" sz="2600" b="1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cs typeface="Calibri"/>
                      </a:rPr>
                      <m:t>−</m:t>
                    </m:r>
                    <m:r>
                      <a:rPr lang="ru-RU" sz="26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cs typeface="Calibri"/>
                      </a:rPr>
                      <m:t>𝟐</m:t>
                    </m:r>
                    <m:r>
                      <a:rPr lang="ru-RU" sz="26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cs typeface="Calibri"/>
                      </a:rPr>
                      <m:t>∗х∗</m:t>
                    </m:r>
                    <m:r>
                      <a:rPr lang="ru-RU" sz="2600" b="1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cs typeface="Calibri"/>
                      </a:rPr>
                      <m:t>𝟒</m:t>
                    </m:r>
                    <m:r>
                      <a:rPr lang="ru-RU" sz="26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cs typeface="Calibri"/>
                      </a:rPr>
                      <m:t>+</m:t>
                    </m:r>
                    <m:sSup>
                      <m:sSupPr>
                        <m:ctrlP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cs typeface="Calibri"/>
                          </a:rPr>
                        </m:ctrlPr>
                      </m:sSupPr>
                      <m:e>
                        <m:r>
                          <a:rPr lang="ru-RU" sz="2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cs typeface="Calibri"/>
                          </a:rPr>
                          <m:t>𝟒</m:t>
                        </m:r>
                      </m:e>
                      <m:sup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cs typeface="Calibri"/>
                          </a:rPr>
                          <m:t>𝟐</m:t>
                        </m:r>
                      </m:sup>
                    </m:sSup>
                    <m:r>
                      <a:rPr lang="ru-RU" sz="26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cs typeface="Calibri"/>
                      </a:rPr>
                      <m:t>=−</m:t>
                    </m:r>
                    <m:r>
                      <a:rPr lang="ru-RU" sz="2600" b="1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cs typeface="Calibri"/>
                      </a:rPr>
                      <m:t>𝟕</m:t>
                    </m:r>
                    <m:r>
                      <a:rPr lang="ru-RU" sz="26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cs typeface="Calibri"/>
                      </a:rPr>
                      <m:t>+</m:t>
                    </m:r>
                    <m:sSup>
                      <m:sSupPr>
                        <m:ctrlP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cs typeface="Calibri"/>
                          </a:rPr>
                        </m:ctrlPr>
                      </m:sSupPr>
                      <m:e>
                        <m:r>
                          <a:rPr lang="ru-RU" sz="2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cs typeface="Calibri"/>
                          </a:rPr>
                          <m:t>𝟒</m:t>
                        </m:r>
                      </m:e>
                      <m:sup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cs typeface="Calibri"/>
                          </a:rPr>
                          <m:t>𝟐</m:t>
                        </m:r>
                      </m:sup>
                    </m:sSup>
                  </m:oMath>
                </a14:m>
                <a:endParaRPr lang="ru-RU" sz="2600" b="1" dirty="0">
                  <a:solidFill>
                    <a:schemeClr val="accent6">
                      <a:lumMod val="50000"/>
                    </a:schemeClr>
                  </a:solidFill>
                  <a:latin typeface="Calibri" pitchFamily="34" charset="0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100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</m:ctrlPr>
                      </m:sSupPr>
                      <m:e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  <m:t>(х</m:t>
                        </m:r>
                        <m:r>
                          <a:rPr lang="ru-RU" sz="2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  <m:t>−</m:t>
                        </m:r>
                        <m:r>
                          <a:rPr lang="ru-RU" sz="2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  <m:t>𝟒</m:t>
                        </m:r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  <m:t>)</m:t>
                        </m:r>
                      </m:e>
                      <m:sup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600" b="1" dirty="0">
                    <a:solidFill>
                      <a:schemeClr val="accent6">
                        <a:lumMod val="50000"/>
                      </a:schemeClr>
                    </a:solidFill>
                    <a:latin typeface="Calibri" pitchFamily="34" charset="0"/>
                    <a:ea typeface="Times New Roman"/>
                    <a:cs typeface="Calibri" pitchFamily="34" charset="0"/>
                  </a:rPr>
                  <a:t>= </a:t>
                </a:r>
                <a:r>
                  <a:rPr lang="ru-RU" sz="2600" b="1" dirty="0" smtClean="0">
                    <a:solidFill>
                      <a:schemeClr val="accent6">
                        <a:lumMod val="50000"/>
                      </a:schemeClr>
                    </a:solidFill>
                    <a:latin typeface="Calibri" pitchFamily="34" charset="0"/>
                    <a:ea typeface="Times New Roman"/>
                    <a:cs typeface="Calibri" pitchFamily="34" charset="0"/>
                  </a:rPr>
                  <a:t>9</a:t>
                </a:r>
                <a:endParaRPr lang="ru-RU" sz="2600" b="1" dirty="0">
                  <a:solidFill>
                    <a:schemeClr val="accent6">
                      <a:lumMod val="50000"/>
                    </a:schemeClr>
                  </a:solidFill>
                  <a:latin typeface="Calibri" pitchFamily="34" charset="0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2600" b="1" dirty="0" smtClean="0">
                    <a:solidFill>
                      <a:schemeClr val="accent6">
                        <a:lumMod val="50000"/>
                      </a:schemeClr>
                    </a:solidFill>
                    <a:latin typeface="Calibri" pitchFamily="34" charset="0"/>
                    <a:ea typeface="Times New Roman"/>
                    <a:cs typeface="Calibri" pitchFamily="34" charset="0"/>
                  </a:rPr>
                  <a:t> Х - 4 </a:t>
                </a:r>
                <a:r>
                  <a:rPr lang="ru-RU" sz="2600" b="1" dirty="0">
                    <a:solidFill>
                      <a:schemeClr val="accent6">
                        <a:lumMod val="50000"/>
                      </a:schemeClr>
                    </a:solidFill>
                    <a:latin typeface="Calibri" pitchFamily="34" charset="0"/>
                    <a:ea typeface="Times New Roman"/>
                    <a:cs typeface="Calibri" pitchFamily="34" charset="0"/>
                  </a:rPr>
                  <a:t>= </a:t>
                </a:r>
                <a14:m>
                  <m:oMath xmlns:m="http://schemas.openxmlformats.org/officeDocument/2006/math">
                    <m:r>
                      <a:rPr lang="ru-RU" sz="26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ea typeface="Times New Roman"/>
                        <a:cs typeface="Calibri"/>
                      </a:rPr>
                      <m:t>±</m:t>
                    </m:r>
                    <m:r>
                      <a:rPr lang="ru-RU" sz="2600" b="1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ea typeface="Times New Roman"/>
                        <a:cs typeface="Calibri"/>
                      </a:rPr>
                      <m:t>𝟑</m:t>
                    </m:r>
                  </m:oMath>
                </a14:m>
                <a:endParaRPr lang="ru-RU" sz="2600" b="1" dirty="0">
                  <a:solidFill>
                    <a:schemeClr val="accent6">
                      <a:lumMod val="50000"/>
                    </a:schemeClr>
                  </a:solidFill>
                  <a:latin typeface="Calibri" pitchFamily="34" charset="0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2600" b="1" dirty="0" smtClean="0">
                    <a:solidFill>
                      <a:schemeClr val="accent6">
                        <a:lumMod val="50000"/>
                      </a:schemeClr>
                    </a:solidFill>
                    <a:latin typeface="Calibri" pitchFamily="34" charset="0"/>
                    <a:ea typeface="Times New Roman"/>
                    <a:cs typeface="Calibri" pitchFamily="34" charset="0"/>
                  </a:rPr>
                  <a:t> Х - 4 </a:t>
                </a:r>
                <a:r>
                  <a:rPr lang="ru-RU" sz="2600" b="1" dirty="0">
                    <a:solidFill>
                      <a:schemeClr val="accent6">
                        <a:lumMod val="50000"/>
                      </a:schemeClr>
                    </a:solidFill>
                    <a:latin typeface="Calibri" pitchFamily="34" charset="0"/>
                    <a:ea typeface="Times New Roman"/>
                    <a:cs typeface="Calibri" pitchFamily="34" charset="0"/>
                  </a:rPr>
                  <a:t>= </a:t>
                </a:r>
                <a14:m>
                  <m:oMath xmlns:m="http://schemas.openxmlformats.org/officeDocument/2006/math">
                    <m:r>
                      <a:rPr lang="ru-RU" sz="26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ea typeface="Times New Roman"/>
                        <a:cs typeface="Calibri"/>
                      </a:rPr>
                      <m:t>−</m:t>
                    </m:r>
                    <m:r>
                      <a:rPr lang="ru-RU" sz="2600" b="1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ea typeface="Times New Roman"/>
                        <a:cs typeface="Calibri"/>
                      </a:rPr>
                      <m:t>𝟑</m:t>
                    </m:r>
                  </m:oMath>
                </a14:m>
                <a:r>
                  <a:rPr lang="ru-RU" sz="2600" b="1" dirty="0">
                    <a:solidFill>
                      <a:schemeClr val="accent6">
                        <a:lumMod val="50000"/>
                      </a:schemeClr>
                    </a:solidFill>
                    <a:latin typeface="Calibri" pitchFamily="34" charset="0"/>
                    <a:ea typeface="Times New Roman"/>
                    <a:cs typeface="Calibri" pitchFamily="34" charset="0"/>
                  </a:rPr>
                  <a:t>   или     Х </a:t>
                </a:r>
                <a:r>
                  <a:rPr lang="ru-RU" sz="2600" b="1" dirty="0" smtClean="0">
                    <a:solidFill>
                      <a:schemeClr val="accent6">
                        <a:lumMod val="50000"/>
                      </a:schemeClr>
                    </a:solidFill>
                    <a:latin typeface="Calibri" pitchFamily="34" charset="0"/>
                    <a:ea typeface="Times New Roman"/>
                    <a:cs typeface="Calibri" pitchFamily="34" charset="0"/>
                  </a:rPr>
                  <a:t>– 4  </a:t>
                </a:r>
                <a:r>
                  <a:rPr lang="ru-RU" sz="2600" b="1" dirty="0">
                    <a:solidFill>
                      <a:schemeClr val="accent6">
                        <a:lumMod val="50000"/>
                      </a:schemeClr>
                    </a:solidFill>
                    <a:latin typeface="Calibri" pitchFamily="34" charset="0"/>
                    <a:ea typeface="Times New Roman"/>
                    <a:cs typeface="Calibri" pitchFamily="34" charset="0"/>
                  </a:rPr>
                  <a:t>= </a:t>
                </a:r>
                <a14:m>
                  <m:oMath xmlns:m="http://schemas.openxmlformats.org/officeDocument/2006/math">
                    <m:r>
                      <a:rPr lang="ru-RU" sz="2600" b="1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ea typeface="Times New Roman"/>
                        <a:cs typeface="Calibri" pitchFamily="34" charset="0"/>
                      </a:rPr>
                      <m:t>𝟑</m:t>
                    </m:r>
                  </m:oMath>
                </a14:m>
                <a:endParaRPr lang="ru-RU" sz="2600" b="1" dirty="0">
                  <a:solidFill>
                    <a:schemeClr val="accent6">
                      <a:lumMod val="50000"/>
                    </a:schemeClr>
                  </a:solidFill>
                  <a:latin typeface="Calibri" pitchFamily="34" charset="0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</m:ctrlPr>
                      </m:sSubPr>
                      <m:e>
                        <m:r>
                          <a:rPr lang="ru-RU" sz="2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  <m:t> </m:t>
                        </m:r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  <m:t>х</m:t>
                        </m:r>
                      </m:e>
                      <m:sub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  <m:t>𝟏</m:t>
                        </m:r>
                      </m:sub>
                    </m:sSub>
                    <m:r>
                      <a:rPr lang="ru-RU" sz="26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ea typeface="Times New Roman"/>
                        <a:cs typeface="Calibri"/>
                      </a:rPr>
                      <m:t>= </m:t>
                    </m:r>
                    <m:r>
                      <a:rPr lang="ru-RU" sz="26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ea typeface="Times New Roman"/>
                        <a:cs typeface="Calibri"/>
                      </a:rPr>
                      <m:t>𝟏</m:t>
                    </m:r>
                  </m:oMath>
                </a14:m>
                <a:r>
                  <a:rPr lang="ru-RU" sz="2600" b="1" dirty="0">
                    <a:solidFill>
                      <a:schemeClr val="accent6">
                        <a:lumMod val="50000"/>
                      </a:schemeClr>
                    </a:solidFill>
                    <a:latin typeface="Calibri" pitchFamily="34" charset="0"/>
                    <a:ea typeface="Times New Roman"/>
                    <a:cs typeface="Calibri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</m:ctrlPr>
                      </m:sSubPr>
                      <m:e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  <m:t>               </m:t>
                        </m:r>
                        <m:r>
                          <a:rPr lang="ru-RU" sz="2600" b="1" i="1" smtClean="0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  <m:t>    </m:t>
                        </m:r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  <m:t>  х</m:t>
                        </m:r>
                      </m:e>
                      <m:sub>
                        <m:r>
                          <a:rPr lang="ru-RU" sz="26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Calibri"/>
                          </a:rPr>
                          <m:t>𝟐</m:t>
                        </m:r>
                      </m:sub>
                    </m:sSub>
                    <m:r>
                      <a:rPr lang="ru-RU" sz="2600" b="1" i="1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ea typeface="Times New Roman"/>
                        <a:cs typeface="Calibri"/>
                      </a:rPr>
                      <m:t>=</m:t>
                    </m:r>
                    <m:r>
                      <a:rPr lang="ru-RU" sz="2600" b="1" i="1" smtClean="0">
                        <a:solidFill>
                          <a:schemeClr val="accent6">
                            <a:lumMod val="50000"/>
                          </a:schemeClr>
                        </a:solidFill>
                        <a:latin typeface="Cambria Math"/>
                        <a:ea typeface="Times New Roman"/>
                        <a:cs typeface="Calibri"/>
                      </a:rPr>
                      <m:t>𝟕</m:t>
                    </m:r>
                  </m:oMath>
                </a14:m>
                <a:endParaRPr lang="ru-RU" sz="2600" b="1" dirty="0">
                  <a:solidFill>
                    <a:schemeClr val="accent6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9826" y="2398223"/>
                <a:ext cx="4572000" cy="4084195"/>
              </a:xfrm>
              <a:prstGeom prst="rect">
                <a:avLst/>
              </a:prstGeom>
              <a:blipFill rotWithShape="1">
                <a:blip r:embed="rId5"/>
                <a:stretch>
                  <a:fillRect l="-933" t="-44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02858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188640"/>
            <a:ext cx="82294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</a:rPr>
              <a:t>Из истории квадратных уравнений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665" y="835755"/>
            <a:ext cx="2055400" cy="1691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491880" y="5805264"/>
            <a:ext cx="2667397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ru-RU" b="1" dirty="0" smtClean="0">
                <a:solidFill>
                  <a:srgbClr val="000000"/>
                </a:solidFill>
                <a:latin typeface="+mj-lt"/>
              </a:rPr>
              <a:t>Леонардо Фибоначчи</a:t>
            </a:r>
          </a:p>
          <a:p>
            <a:pPr lvl="0" algn="ctr">
              <a:spcBef>
                <a:spcPct val="50000"/>
              </a:spcBef>
            </a:pPr>
            <a:r>
              <a:rPr lang="ru-RU" b="1" i="1" dirty="0" smtClean="0">
                <a:solidFill>
                  <a:srgbClr val="000000"/>
                </a:solidFill>
                <a:latin typeface="+mj-lt"/>
              </a:rPr>
              <a:t>(</a:t>
            </a:r>
            <a:r>
              <a:rPr lang="ru-RU" b="1" i="1" dirty="0" err="1" smtClean="0">
                <a:solidFill>
                  <a:srgbClr val="000000"/>
                </a:solidFill>
                <a:latin typeface="+mj-lt"/>
              </a:rPr>
              <a:t>ок</a:t>
            </a:r>
            <a:r>
              <a:rPr lang="ru-RU" b="1" i="1" dirty="0" smtClean="0">
                <a:solidFill>
                  <a:srgbClr val="000000"/>
                </a:solidFill>
                <a:latin typeface="+mj-lt"/>
              </a:rPr>
              <a:t>. 1170 – 1250)</a:t>
            </a:r>
            <a:endParaRPr lang="ru-RU" b="1" i="1" dirty="0">
              <a:solidFill>
                <a:srgbClr val="000000"/>
              </a:solidFill>
              <a:latin typeface="+mj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364679" y="917004"/>
                <a:ext cx="4413259" cy="78380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b="1" i="1" smtClean="0"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ru-RU" sz="2400" b="1" i="1" smtClean="0">
                          <a:latin typeface="Cambria Math"/>
                        </a:rPr>
                        <m:t>+х= </m:t>
                      </m:r>
                      <m:f>
                        <m:fPr>
                          <m:ctrlPr>
                            <a:rPr lang="ru-RU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2400" b="1" i="1" smtClean="0"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ru-RU" sz="2400" b="1" i="1" smtClean="0">
                              <a:latin typeface="Cambria Math"/>
                            </a:rPr>
                            <m:t>𝟒</m:t>
                          </m:r>
                        </m:den>
                      </m:f>
                      <m:r>
                        <a:rPr lang="ru-RU" sz="2400" b="1" i="1" smtClean="0">
                          <a:latin typeface="Cambria Math"/>
                        </a:rPr>
                        <m:t>,   </m:t>
                      </m:r>
                      <m:sSup>
                        <m:sSupPr>
                          <m:ctrlPr>
                            <a:rPr lang="ru-RU" sz="2400" b="1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b="1" i="1" smtClean="0"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ru-RU" sz="2400" b="1" i="1" smtClean="0">
                          <a:latin typeface="Cambria Math"/>
                        </a:rPr>
                        <m:t> −х=</m:t>
                      </m:r>
                      <m:r>
                        <a:rPr lang="ru-RU" sz="2400" b="1" i="1" smtClean="0">
                          <a:latin typeface="Cambria Math"/>
                        </a:rPr>
                        <m:t>𝟏𝟒</m:t>
                      </m:r>
                      <m:f>
                        <m:fPr>
                          <m:ctrlPr>
                            <a:rPr lang="ru-RU" sz="2400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sz="2400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ru-RU" sz="2400" b="1" i="1" smtClean="0">
                              <a:latin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ru-RU" sz="2400" b="1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4679" y="917004"/>
                <a:ext cx="4413259" cy="78380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843808" y="2527549"/>
                <a:ext cx="3029355" cy="47000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b="1" dirty="0" smtClean="0"/>
                  <a:t>a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latin typeface="Cambria Math"/>
                          </a:rPr>
                          <m:t>𝒙</m:t>
                        </m:r>
                      </m:e>
                      <m:sup>
                        <m:r>
                          <a:rPr lang="en-US" sz="2400" b="1" i="1" smtClean="0"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en-US" sz="2400" b="1" i="1" smtClean="0">
                        <a:latin typeface="Cambria Math"/>
                      </a:rPr>
                      <m:t>+</m:t>
                    </m:r>
                    <m:r>
                      <a:rPr lang="en-US" sz="2400" b="1" i="1" smtClean="0">
                        <a:latin typeface="Cambria Math"/>
                      </a:rPr>
                      <m:t>𝒃𝒙</m:t>
                    </m:r>
                    <m:r>
                      <a:rPr lang="en-US" sz="2400" b="1" i="1" smtClean="0">
                        <a:latin typeface="Cambria Math"/>
                      </a:rPr>
                      <m:t>=</m:t>
                    </m:r>
                    <m:r>
                      <a:rPr lang="en-US" sz="2400" b="1" i="1" smtClean="0">
                        <a:latin typeface="Cambria Math"/>
                      </a:rPr>
                      <m:t>𝒄</m:t>
                    </m:r>
                    <m:r>
                      <a:rPr lang="ru-RU" sz="2400" b="1" i="1" smtClean="0">
                        <a:latin typeface="Cambria Math"/>
                      </a:rPr>
                      <m:t>, </m:t>
                    </m:r>
                    <m:r>
                      <a:rPr lang="en-US" sz="2400" b="1" i="1" smtClean="0">
                        <a:latin typeface="Cambria Math"/>
                      </a:rPr>
                      <m:t> </m:t>
                    </m:r>
                    <m:r>
                      <a:rPr lang="en-US" sz="2400" b="1" i="1" smtClean="0">
                        <a:latin typeface="Cambria Math"/>
                      </a:rPr>
                      <m:t>𝒂</m:t>
                    </m:r>
                    <m:r>
                      <a:rPr lang="en-US" sz="2400" b="1" i="1" smtClean="0">
                        <a:latin typeface="Cambria Math"/>
                        <a:ea typeface="Cambria Math"/>
                      </a:rPr>
                      <m:t>&gt;</m:t>
                    </m:r>
                    <m:r>
                      <a:rPr lang="en-US" sz="2400" b="1" i="1" smtClean="0">
                        <a:latin typeface="Cambria Math"/>
                        <a:ea typeface="Cambria Math"/>
                      </a:rPr>
                      <m:t>𝟎</m:t>
                    </m:r>
                  </m:oMath>
                </a14:m>
                <a:endParaRPr lang="ru-RU" sz="2400" b="1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808" y="2527549"/>
                <a:ext cx="3029355" cy="470000"/>
              </a:xfrm>
              <a:prstGeom prst="rect">
                <a:avLst/>
              </a:prstGeom>
              <a:blipFill rotWithShape="1">
                <a:blip r:embed="rId4"/>
                <a:stretch>
                  <a:fillRect l="-3226" t="-7792" b="-2987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32" name="Picture 8" descr="https://www.kozyr.net/wp-content/uploads/2017/09/math-in-india-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54" y="2165547"/>
            <a:ext cx="2213322" cy="3032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688146" y="5456780"/>
            <a:ext cx="16516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err="1" smtClean="0">
                <a:latin typeface="+mj-lt"/>
              </a:rPr>
              <a:t>Брахмагупта</a:t>
            </a:r>
            <a:endParaRPr lang="ru-RU" b="1" dirty="0" smtClean="0">
              <a:latin typeface="+mj-lt"/>
            </a:endParaRPr>
          </a:p>
          <a:p>
            <a:r>
              <a:rPr lang="ru-RU" b="1" i="1" dirty="0" smtClean="0">
                <a:latin typeface="+mj-lt"/>
              </a:rPr>
              <a:t>(ок.598-660)</a:t>
            </a:r>
            <a:endParaRPr lang="ru-RU" b="1" i="1" dirty="0">
              <a:latin typeface="+mj-lt"/>
            </a:endParaRPr>
          </a:p>
        </p:txBody>
      </p:sp>
      <p:pic>
        <p:nvPicPr>
          <p:cNvPr id="1036" name="Picture 12" descr="https://investments.academic.ru/pictures/investments/img1955377_Stranitsa_iz_Knigi_Abaka_1228_g_glavnogo_truda_krupneyshego_matematika_Evropyi_v_srednie_veka_Leonardo_Fibonachchi_1170-125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5673" y="3325392"/>
            <a:ext cx="1892791" cy="2226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983684" y="5873435"/>
            <a:ext cx="1795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«Книга абака»</a:t>
            </a:r>
          </a:p>
          <a:p>
            <a:pPr algn="ctr"/>
            <a:r>
              <a:rPr lang="ru-RU" b="1" dirty="0" smtClean="0"/>
              <a:t>1202г.</a:t>
            </a:r>
            <a:endParaRPr lang="ru-RU" b="1" dirty="0"/>
          </a:p>
        </p:txBody>
      </p:sp>
      <p:sp>
        <p:nvSpPr>
          <p:cNvPr id="12" name="AutoShape 14" descr="https://cdn.shopify.com/s/files/1/0895/0864/products/42-16959124_1024x1024.jpeg?v=145149287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16" descr="https://cdn.shopify.com/s/files/1/0895/0864/products/42-16959124_1024x1024.jpeg?v=1451492879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886" y="3202793"/>
            <a:ext cx="2302258" cy="2573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3711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08237"/>
            <a:ext cx="1798637" cy="2236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409253"/>
            <a:ext cx="1865313" cy="2163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483295"/>
            <a:ext cx="1852613" cy="201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409253"/>
            <a:ext cx="1914525" cy="2163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09033" y="4015561"/>
            <a:ext cx="18291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ru-RU" sz="1600" dirty="0">
                <a:solidFill>
                  <a:srgbClr val="000000"/>
                </a:solidFill>
              </a:rPr>
              <a:t>Я мыслю, следовательно, существую. 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4950312"/>
            <a:ext cx="273685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12130" y="332656"/>
            <a:ext cx="88272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600" b="1" dirty="0">
                <a:solidFill>
                  <a:srgbClr val="FF0000"/>
                </a:solidFill>
              </a:rPr>
              <a:t>Из истории квадратных уравнений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50703" y="4025771"/>
            <a:ext cx="200932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ru-RU" sz="1600" dirty="0">
                <a:solidFill>
                  <a:srgbClr val="000000"/>
                </a:solidFill>
              </a:rPr>
              <a:t>Гений есть терпение мысли, сосредоточенной в известном направлении.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918480" y="5444025"/>
            <a:ext cx="10767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ru-RU" b="1" dirty="0">
                <a:solidFill>
                  <a:srgbClr val="000000"/>
                </a:solidFill>
              </a:rPr>
              <a:t>Ньютон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071080" y="3978197"/>
            <a:ext cx="21665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ru-RU" sz="1600" dirty="0">
                <a:solidFill>
                  <a:srgbClr val="000000"/>
                </a:solidFill>
              </a:rPr>
              <a:t>Все уравнения алгебры имеют столько решений, сколько их показывает наименование наивысшей величины.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089768" y="6062844"/>
            <a:ext cx="9460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ru-RU" b="1" dirty="0" err="1">
                <a:solidFill>
                  <a:srgbClr val="000000"/>
                </a:solidFill>
              </a:rPr>
              <a:t>Жирар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092280" y="4107894"/>
            <a:ext cx="20756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</a:pPr>
            <a:r>
              <a:rPr lang="ru-RU" sz="1600" dirty="0">
                <a:solidFill>
                  <a:srgbClr val="000000"/>
                </a:solidFill>
              </a:rPr>
              <a:t>Все математики знали, что под алгеброй были скрыты несравненные сокровища, но не умели их </a:t>
            </a:r>
            <a:r>
              <a:rPr lang="ru-RU" sz="1600" dirty="0" smtClean="0">
                <a:solidFill>
                  <a:srgbClr val="000000"/>
                </a:solidFill>
              </a:rPr>
              <a:t>найти. </a:t>
            </a:r>
            <a:endParaRPr lang="ru-RU" sz="1600" dirty="0">
              <a:solidFill>
                <a:srgbClr val="0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255457" y="6079870"/>
            <a:ext cx="7330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50000"/>
              </a:spcBef>
            </a:pPr>
            <a:r>
              <a:rPr lang="ru-RU" b="1" dirty="0">
                <a:solidFill>
                  <a:srgbClr val="000000"/>
                </a:solidFill>
              </a:rPr>
              <a:t>Виет</a:t>
            </a:r>
          </a:p>
        </p:txBody>
      </p:sp>
    </p:spTree>
    <p:extLst>
      <p:ext uri="{BB962C8B-B14F-4D97-AF65-F5344CB8AC3E}">
        <p14:creationId xmlns:p14="http://schemas.microsoft.com/office/powerpoint/2010/main" val="2330319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6510" y="182725"/>
            <a:ext cx="87679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№ 1.</a:t>
            </a:r>
            <a:r>
              <a:rPr lang="ru-RU" sz="22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200" dirty="0" smtClean="0">
                <a:latin typeface="+mj-lt"/>
                <a:cs typeface="Calibri" pitchFamily="34" charset="0"/>
              </a:rPr>
              <a:t>Решить квадратные уравнения с помощью формулы корней</a:t>
            </a:r>
          </a:p>
          <a:p>
            <a:r>
              <a:rPr lang="ru-RU" sz="2200" dirty="0" smtClean="0">
                <a:solidFill>
                  <a:srgbClr val="000000"/>
                </a:solidFill>
                <a:latin typeface="Arial"/>
              </a:rPr>
              <a:t>квадратного </a:t>
            </a:r>
            <a:r>
              <a:rPr lang="ru-RU" sz="2200" dirty="0">
                <a:solidFill>
                  <a:srgbClr val="000000"/>
                </a:solidFill>
                <a:latin typeface="Arial"/>
              </a:rPr>
              <a:t>уравнения общего вида</a:t>
            </a:r>
            <a:r>
              <a:rPr lang="ru-RU" sz="2200" b="1" dirty="0" smtClean="0">
                <a:latin typeface="Calibri" pitchFamily="34" charset="0"/>
                <a:cs typeface="Calibri" pitchFamily="34" charset="0"/>
              </a:rPr>
              <a:t>:</a:t>
            </a:r>
            <a:endParaRPr lang="ru-RU" sz="2200" b="1" dirty="0"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279586" y="1017401"/>
                <a:ext cx="3040127" cy="505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а) </m:t>
                          </m:r>
                          <m:r>
                            <a:rPr lang="ru-RU" sz="2400" b="1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ru-RU" sz="24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ru-RU" sz="24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−</m:t>
                      </m:r>
                      <m:r>
                        <a:rPr lang="ru-RU" sz="24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𝟗</m:t>
                      </m:r>
                      <m:r>
                        <a:rPr lang="ru-RU" sz="2400" b="1" i="1">
                          <a:solidFill>
                            <a:srgbClr val="000000"/>
                          </a:solidFill>
                          <a:latin typeface="Cambria Math"/>
                        </a:rPr>
                        <m:t>х</m:t>
                      </m:r>
                      <m:r>
                        <a:rPr lang="ru-RU" sz="24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−</m:t>
                      </m:r>
                      <m:r>
                        <a:rPr lang="ru-RU" sz="24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𝟓</m:t>
                      </m:r>
                      <m:r>
                        <a:rPr lang="ru-RU" sz="2400" b="1" i="1">
                          <a:solidFill>
                            <a:srgbClr val="000000"/>
                          </a:solidFill>
                          <a:latin typeface="Cambria Math"/>
                        </a:rPr>
                        <m:t>=</m:t>
                      </m:r>
                      <m:r>
                        <a:rPr lang="ru-RU" sz="2400" b="1" i="1">
                          <a:solidFill>
                            <a:srgbClr val="000000"/>
                          </a:solidFill>
                          <a:latin typeface="Cambria Math"/>
                        </a:rPr>
                        <m:t>𝟎</m:t>
                      </m:r>
                      <m:r>
                        <a:rPr lang="ru-RU" sz="2400" b="1" i="1" smtClean="0">
                          <a:solidFill>
                            <a:srgbClr val="000000"/>
                          </a:solidFill>
                          <a:latin typeface="Cambria Math"/>
                        </a:rPr>
                        <m:t>;</m:t>
                      </m:r>
                    </m:oMath>
                  </m:oMathPara>
                </a14:m>
                <a:endParaRPr lang="ru-RU" sz="2400" b="1" dirty="0">
                  <a:solidFill>
                    <a:srgbClr val="000000"/>
                  </a:solidFill>
                  <a:latin typeface="+mj-lt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586" y="1017401"/>
                <a:ext cx="3040127" cy="50533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4951475" y="1036482"/>
                <a:ext cx="2974404" cy="505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ru-RU" sz="24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ru-RU" sz="24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б) </m:t>
                          </m:r>
                          <m:r>
                            <a:rPr lang="ru-RU" sz="24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4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ru-RU" sz="2400" b="1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ru-RU" sz="2400" b="1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𝟗</m:t>
                      </m:r>
                      <m:r>
                        <a:rPr lang="ru-RU" sz="24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х</m:t>
                      </m:r>
                      <m:r>
                        <a:rPr lang="ru-RU" sz="2400" b="1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−</m:t>
                      </m:r>
                      <m:r>
                        <a:rPr lang="ru-RU" sz="2400" b="1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𝟏𝟎</m:t>
                      </m:r>
                      <m:r>
                        <a:rPr lang="ru-RU" sz="24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=</m:t>
                      </m:r>
                      <m:r>
                        <a:rPr lang="ru-RU" sz="24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ru-RU" sz="2400" b="1" dirty="0">
                  <a:solidFill>
                    <a:schemeClr val="accent6">
                      <a:lumMod val="50000"/>
                    </a:schemeClr>
                  </a:solidFill>
                  <a:latin typeface="+mj-lt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1475" y="1036482"/>
                <a:ext cx="2974404" cy="50533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65638" y="1772816"/>
                <a:ext cx="4572000" cy="423987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200" b="1" dirty="0" smtClean="0">
                    <a:solidFill>
                      <a:srgbClr val="000000"/>
                    </a:solidFill>
                    <a:latin typeface="Arial"/>
                    <a:ea typeface="Calibri"/>
                    <a:cs typeface="Calibri" pitchFamily="34" charset="0"/>
                  </a:rPr>
                  <a:t>а </a:t>
                </a:r>
                <a:r>
                  <a:rPr lang="ru-RU" sz="2200" b="1" dirty="0">
                    <a:solidFill>
                      <a:srgbClr val="000000"/>
                    </a:solidFill>
                    <a:latin typeface="Arial"/>
                    <a:ea typeface="Calibri"/>
                    <a:cs typeface="Calibri" pitchFamily="34" charset="0"/>
                  </a:rPr>
                  <a:t>= </a:t>
                </a:r>
                <a:r>
                  <a:rPr lang="ru-RU" sz="2200" b="1" dirty="0" smtClean="0">
                    <a:solidFill>
                      <a:srgbClr val="000000"/>
                    </a:solidFill>
                    <a:latin typeface="Arial"/>
                    <a:ea typeface="Calibri"/>
                    <a:cs typeface="Calibri" pitchFamily="34" charset="0"/>
                  </a:rPr>
                  <a:t>2, </a:t>
                </a:r>
                <a:r>
                  <a:rPr lang="en-US" sz="2200" b="1" dirty="0">
                    <a:solidFill>
                      <a:srgbClr val="000000"/>
                    </a:solidFill>
                    <a:latin typeface="Arial"/>
                    <a:ea typeface="Calibri"/>
                    <a:cs typeface="Calibri" pitchFamily="34" charset="0"/>
                  </a:rPr>
                  <a:t>b</a:t>
                </a:r>
                <a:r>
                  <a:rPr lang="ru-RU" sz="2200" b="1" dirty="0">
                    <a:solidFill>
                      <a:srgbClr val="000000"/>
                    </a:solidFill>
                    <a:latin typeface="Arial"/>
                    <a:ea typeface="Calibri"/>
                    <a:cs typeface="Calibri" pitchFamily="34" charset="0"/>
                  </a:rPr>
                  <a:t> = </a:t>
                </a:r>
                <a:r>
                  <a:rPr lang="ru-RU" sz="2200" b="1" dirty="0" smtClean="0">
                    <a:solidFill>
                      <a:srgbClr val="000000"/>
                    </a:solidFill>
                    <a:latin typeface="Arial"/>
                    <a:ea typeface="Calibri"/>
                    <a:cs typeface="Calibri" pitchFamily="34" charset="0"/>
                  </a:rPr>
                  <a:t>- 9, </a:t>
                </a:r>
                <a:r>
                  <a:rPr lang="ru-RU" sz="2200" b="1" dirty="0">
                    <a:solidFill>
                      <a:srgbClr val="000000"/>
                    </a:solidFill>
                    <a:latin typeface="Arial"/>
                    <a:ea typeface="Calibri"/>
                    <a:cs typeface="Calibri" pitchFamily="34" charset="0"/>
                  </a:rPr>
                  <a:t>с = </a:t>
                </a:r>
                <a:r>
                  <a:rPr lang="ru-RU" sz="2200" b="1" dirty="0" smtClean="0">
                    <a:solidFill>
                      <a:srgbClr val="000000"/>
                    </a:solidFill>
                    <a:latin typeface="Arial"/>
                    <a:ea typeface="Calibri"/>
                    <a:cs typeface="Calibri" pitchFamily="34" charset="0"/>
                  </a:rPr>
                  <a:t>- 5</a:t>
                </a:r>
                <a:endParaRPr lang="ru-RU" sz="2200" b="1" dirty="0">
                  <a:solidFill>
                    <a:srgbClr val="000000"/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FF0000"/>
                    </a:solidFill>
                    <a:latin typeface="Arial"/>
                    <a:ea typeface="Calibri"/>
                    <a:cs typeface="Calibri" pitchFamily="34" charset="0"/>
                  </a:rPr>
                  <a:t>D</a:t>
                </a:r>
                <a:r>
                  <a:rPr lang="ru-RU" sz="2200" b="1" dirty="0">
                    <a:solidFill>
                      <a:srgbClr val="FF0000"/>
                    </a:solidFill>
                    <a:latin typeface="Arial"/>
                    <a:ea typeface="Calibri"/>
                    <a:cs typeface="Calibri" pitchFamily="34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2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ru-RU" sz="22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𝒃</m:t>
                        </m:r>
                      </m:e>
                      <m:sup>
                        <m:r>
                          <a:rPr lang="ru-RU" sz="22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ru-RU" sz="22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−</m:t>
                    </m:r>
                    <m:r>
                      <a:rPr lang="ru-RU" sz="22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𝟒</m:t>
                    </m:r>
                    <m:r>
                      <a:rPr lang="ru-RU" sz="22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𝒂𝒄</m:t>
                    </m:r>
                  </m:oMath>
                </a14:m>
                <a:endParaRPr lang="ru-RU" sz="2200" b="1" dirty="0">
                  <a:solidFill>
                    <a:srgbClr val="FF0000"/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000000"/>
                    </a:solidFill>
                    <a:latin typeface="Arial"/>
                    <a:ea typeface="Times New Roman"/>
                    <a:cs typeface="Calibri" pitchFamily="34" charset="0"/>
                  </a:rPr>
                  <a:t>D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200" b="1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ru-RU" sz="2200" b="1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(−</m:t>
                        </m:r>
                        <m:r>
                          <a:rPr lang="ru-RU" sz="2200" b="1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𝟗</m:t>
                        </m:r>
                        <m:r>
                          <a:rPr lang="ru-RU" sz="2200" b="1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)</m:t>
                        </m:r>
                      </m:e>
                      <m:sup>
                        <m:r>
                          <a:rPr lang="en-US" sz="2200" b="1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2200" b="1" dirty="0">
                    <a:solidFill>
                      <a:srgbClr val="000000"/>
                    </a:solidFill>
                    <a:latin typeface="Arial"/>
                    <a:ea typeface="Times New Roman"/>
                    <a:cs typeface="Calibri" pitchFamily="34" charset="0"/>
                  </a:rPr>
                  <a:t>– </a:t>
                </a:r>
                <a:r>
                  <a:rPr lang="en-US" sz="2200" b="1" dirty="0" smtClean="0">
                    <a:solidFill>
                      <a:srgbClr val="000000"/>
                    </a:solidFill>
                    <a:latin typeface="Arial"/>
                    <a:ea typeface="Times New Roman"/>
                    <a:cs typeface="Calibri" pitchFamily="34" charset="0"/>
                  </a:rPr>
                  <a:t>4*</a:t>
                </a:r>
                <a:r>
                  <a:rPr lang="ru-RU" sz="2200" b="1" dirty="0" smtClean="0">
                    <a:solidFill>
                      <a:srgbClr val="000000"/>
                    </a:solidFill>
                    <a:latin typeface="Arial"/>
                    <a:ea typeface="Times New Roman"/>
                    <a:cs typeface="Calibri" pitchFamily="34" charset="0"/>
                  </a:rPr>
                  <a:t>2</a:t>
                </a:r>
                <a:r>
                  <a:rPr lang="en-US" sz="2200" b="1" dirty="0" smtClean="0">
                    <a:solidFill>
                      <a:srgbClr val="000000"/>
                    </a:solidFill>
                    <a:latin typeface="Arial"/>
                    <a:ea typeface="Times New Roman"/>
                    <a:cs typeface="Calibri" pitchFamily="34" charset="0"/>
                  </a:rPr>
                  <a:t>*</a:t>
                </a:r>
                <a:r>
                  <a:rPr lang="ru-RU" sz="2200" b="1" dirty="0" smtClean="0">
                    <a:solidFill>
                      <a:srgbClr val="000000"/>
                    </a:solidFill>
                    <a:latin typeface="Arial"/>
                    <a:ea typeface="Times New Roman"/>
                    <a:cs typeface="Calibri" pitchFamily="34" charset="0"/>
                  </a:rPr>
                  <a:t>(-5)</a:t>
                </a:r>
                <a:r>
                  <a:rPr lang="en-US" sz="2200" b="1" dirty="0" smtClean="0">
                    <a:solidFill>
                      <a:srgbClr val="000000"/>
                    </a:solidFill>
                    <a:latin typeface="Arial"/>
                    <a:ea typeface="Times New Roman"/>
                    <a:cs typeface="Calibri" pitchFamily="34" charset="0"/>
                  </a:rPr>
                  <a:t>=</a:t>
                </a:r>
                <a:r>
                  <a:rPr lang="ru-RU" sz="2200" b="1" dirty="0" smtClean="0">
                    <a:solidFill>
                      <a:srgbClr val="000000"/>
                    </a:solidFill>
                    <a:latin typeface="Arial"/>
                    <a:ea typeface="Times New Roman"/>
                    <a:cs typeface="Calibri" pitchFamily="34" charset="0"/>
                  </a:rPr>
                  <a:t> 81+40 </a:t>
                </a:r>
                <a:r>
                  <a:rPr lang="en-US" sz="2200" b="1" dirty="0" smtClean="0">
                    <a:solidFill>
                      <a:srgbClr val="000000"/>
                    </a:solidFill>
                    <a:latin typeface="Arial"/>
                    <a:ea typeface="Times New Roman"/>
                    <a:cs typeface="Calibri" pitchFamily="34" charset="0"/>
                  </a:rPr>
                  <a:t>=</a:t>
                </a:r>
                <a:r>
                  <a:rPr lang="ru-RU" sz="2200" b="1" dirty="0" smtClean="0">
                    <a:solidFill>
                      <a:srgbClr val="000000"/>
                    </a:solidFill>
                    <a:latin typeface="Arial"/>
                    <a:ea typeface="Times New Roman"/>
                    <a:cs typeface="Calibri" pitchFamily="34" charset="0"/>
                  </a:rPr>
                  <a:t> 121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2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en-US" sz="22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𝟏</m:t>
                        </m:r>
                        <m:r>
                          <a:rPr lang="en-US" sz="22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,</m:t>
                        </m:r>
                        <m:r>
                          <a:rPr lang="en-US" sz="22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b>
                    </m:sSub>
                    <m:r>
                      <a:rPr lang="en-US" sz="2200" b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ru-RU" sz="22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2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−</m:t>
                        </m:r>
                        <m:r>
                          <a:rPr lang="en-US" sz="22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𝐛</m:t>
                        </m:r>
                        <m:r>
                          <a:rPr lang="en-US" sz="22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 ±</m:t>
                        </m:r>
                        <m:rad>
                          <m:radPr>
                            <m:degHide m:val="on"/>
                            <m:ctrlPr>
                              <a:rPr lang="ru-RU" sz="2200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200" b="1">
                                <a:solidFill>
                                  <a:srgbClr val="FF0000"/>
                                </a:solidFill>
                                <a:latin typeface="Cambria Math"/>
                                <a:ea typeface="Calibri"/>
                                <a:cs typeface="Times New Roman"/>
                              </a:rPr>
                              <m:t>𝐃</m:t>
                            </m:r>
                          </m:e>
                        </m:rad>
                      </m:num>
                      <m:den>
                        <m:r>
                          <a:rPr lang="en-US" sz="22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𝟐𝐚</m:t>
                        </m:r>
                      </m:den>
                    </m:f>
                  </m:oMath>
                </a14:m>
                <a:endParaRPr lang="ru-RU" sz="2200" b="1" dirty="0">
                  <a:solidFill>
                    <a:srgbClr val="FF0000"/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en-US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𝟏</m:t>
                          </m:r>
                          <m:r>
                            <a:rPr lang="en-US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,</m:t>
                          </m:r>
                          <m:r>
                            <a:rPr lang="en-US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sub>
                      </m:sSub>
                      <m:r>
                        <a:rPr lang="en-US" sz="2200" b="1" i="1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ru-RU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𝟗</m:t>
                          </m:r>
                          <m:r>
                            <a:rPr lang="en-US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 ±</m:t>
                          </m:r>
                          <m:rad>
                            <m:radPr>
                              <m:degHide m:val="on"/>
                              <m:ctrlPr>
                                <a:rPr lang="ru-RU" sz="2200" b="1" i="1">
                                  <a:solidFill>
                                    <a:srgbClr val="000000"/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ru-RU" sz="2200" b="1" i="1" smtClean="0">
                                  <a:solidFill>
                                    <a:srgbClr val="000000"/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𝟏𝟐𝟏</m:t>
                              </m:r>
                            </m:e>
                          </m:rad>
                        </m:num>
                        <m:den>
                          <m:r>
                            <a:rPr lang="en-US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  <m:r>
                            <a:rPr lang="en-US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∗</m:t>
                          </m:r>
                          <m:r>
                            <a:rPr lang="ru-RU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en-US" sz="2200" b="1" i="1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ru-RU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𝟗</m:t>
                          </m:r>
                          <m:r>
                            <a:rPr lang="en-US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±</m:t>
                          </m:r>
                          <m:r>
                            <a:rPr lang="ru-RU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𝟏𝟏</m:t>
                          </m:r>
                        </m:num>
                        <m:den>
                          <m:r>
                            <a:rPr lang="ru-RU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ru-RU" sz="2200" b="1" dirty="0">
                  <a:solidFill>
                    <a:srgbClr val="000000"/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en-US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𝟏</m:t>
                          </m:r>
                        </m:sub>
                      </m:sSub>
                      <m:r>
                        <a:rPr lang="en-US" sz="2200" b="1" i="1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ru-RU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𝟗</m:t>
                          </m:r>
                          <m:r>
                            <a:rPr lang="en-US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r>
                            <a:rPr lang="ru-RU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𝟏𝟏</m:t>
                          </m:r>
                        </m:num>
                        <m:den>
                          <m:r>
                            <a:rPr lang="ru-RU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𝟒</m:t>
                          </m:r>
                        </m:den>
                      </m:f>
                      <m:r>
                        <a:rPr lang="en-US" sz="2200" b="1" i="1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r>
                            <a:rPr lang="ru-RU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num>
                        <m:den>
                          <m:r>
                            <a:rPr lang="ru-RU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𝟒</m:t>
                          </m:r>
                        </m:den>
                      </m:f>
                      <m:r>
                        <a:rPr lang="en-US" sz="2200" b="1" i="1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=−</m:t>
                      </m:r>
                      <m:f>
                        <m:fPr>
                          <m:ctrlPr>
                            <a:rPr lang="en-US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ru-RU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𝟏</m:t>
                          </m:r>
                        </m:num>
                        <m:den>
                          <m:r>
                            <a:rPr lang="ru-RU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cs typeface="Times New Roman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ru-RU" sz="2200" b="1" dirty="0">
                  <a:solidFill>
                    <a:srgbClr val="000000"/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en-US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sub>
                      </m:sSub>
                      <m:r>
                        <a:rPr lang="en-US" sz="2200" b="1" i="1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ru-RU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𝟗</m:t>
                          </m:r>
                          <m:r>
                            <a:rPr lang="ru-RU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+</m:t>
                          </m:r>
                          <m:r>
                            <a:rPr lang="ru-RU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𝟏𝟏</m:t>
                          </m:r>
                        </m:num>
                        <m:den>
                          <m:r>
                            <a:rPr lang="ru-RU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𝟒</m:t>
                          </m:r>
                        </m:den>
                      </m:f>
                      <m:r>
                        <a:rPr lang="en-US" sz="2200" b="1" i="1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200" b="1" i="1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  <m:r>
                            <a:rPr lang="ru-RU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𝟎</m:t>
                          </m:r>
                        </m:num>
                        <m:den>
                          <m:r>
                            <a:rPr lang="ru-RU" sz="2200" b="1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𝟒</m:t>
                          </m:r>
                        </m:den>
                      </m:f>
                      <m:r>
                        <a:rPr lang="en-US" sz="2200" b="1" i="1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ru-RU" sz="2200" b="1" i="1" smtClean="0">
                          <a:solidFill>
                            <a:srgbClr val="000000"/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𝟓</m:t>
                      </m:r>
                    </m:oMath>
                  </m:oMathPara>
                </a14:m>
                <a:endParaRPr lang="ru-RU" sz="2200" b="1" dirty="0">
                  <a:solidFill>
                    <a:srgbClr val="000000"/>
                  </a:solidFill>
                  <a:latin typeface="Arial"/>
                  <a:ea typeface="Calibri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38" y="1772816"/>
                <a:ext cx="4572000" cy="4239879"/>
              </a:xfrm>
              <a:prstGeom prst="rect">
                <a:avLst/>
              </a:prstGeom>
              <a:blipFill rotWithShape="1">
                <a:blip r:embed="rId4"/>
                <a:stretch>
                  <a:fillRect l="-1733" t="-43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Прямоугольник 5"/>
              <p:cNvSpPr/>
              <p:nvPr/>
            </p:nvSpPr>
            <p:spPr>
              <a:xfrm>
                <a:off x="4680520" y="1772816"/>
                <a:ext cx="4572000" cy="417999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Calibri"/>
                    <a:cs typeface="Calibri" pitchFamily="34" charset="0"/>
                  </a:rPr>
                  <a:t>а </a:t>
                </a:r>
                <a:r>
                  <a:rPr lang="ru-RU" sz="2200" b="1" dirty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Calibri"/>
                    <a:cs typeface="Calibri" pitchFamily="34" charset="0"/>
                  </a:rPr>
                  <a:t>= </a:t>
                </a:r>
                <a:r>
                  <a:rPr lang="ru-RU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Calibri"/>
                    <a:cs typeface="Calibri" pitchFamily="34" charset="0"/>
                  </a:rPr>
                  <a:t>1, </a:t>
                </a:r>
                <a:r>
                  <a:rPr lang="en-US" sz="2200" b="1" dirty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Calibri"/>
                    <a:cs typeface="Calibri" pitchFamily="34" charset="0"/>
                  </a:rPr>
                  <a:t>b</a:t>
                </a:r>
                <a:r>
                  <a:rPr lang="ru-RU" sz="2200" b="1" dirty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Calibri"/>
                    <a:cs typeface="Calibri" pitchFamily="34" charset="0"/>
                  </a:rPr>
                  <a:t> = - 9, с = - </a:t>
                </a:r>
                <a:r>
                  <a:rPr lang="ru-RU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Calibri"/>
                    <a:cs typeface="Calibri" pitchFamily="34" charset="0"/>
                  </a:rPr>
                  <a:t>10</a:t>
                </a:r>
                <a:endParaRPr lang="ru-RU" sz="2200" b="1" dirty="0">
                  <a:solidFill>
                    <a:schemeClr val="accent6">
                      <a:lumMod val="50000"/>
                    </a:schemeClr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200" b="1" dirty="0">
                    <a:solidFill>
                      <a:srgbClr val="FF0000"/>
                    </a:solidFill>
                    <a:latin typeface="Arial"/>
                    <a:ea typeface="Calibri"/>
                    <a:cs typeface="Calibri" pitchFamily="34" charset="0"/>
                  </a:rPr>
                  <a:t>D</a:t>
                </a:r>
                <a:r>
                  <a:rPr lang="ru-RU" sz="2200" b="1" dirty="0">
                    <a:solidFill>
                      <a:srgbClr val="FF0000"/>
                    </a:solidFill>
                    <a:latin typeface="Arial"/>
                    <a:ea typeface="Calibri"/>
                    <a:cs typeface="Calibri" pitchFamily="34" charset="0"/>
                  </a:rPr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2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pPr>
                      <m:e>
                        <m:r>
                          <a:rPr lang="ru-RU" sz="22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𝒃</m:t>
                        </m:r>
                      </m:e>
                      <m:sup>
                        <m:r>
                          <a:rPr lang="ru-RU" sz="22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ru-RU" sz="22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−</m:t>
                    </m:r>
                    <m:r>
                      <a:rPr lang="ru-RU" sz="22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𝟒</m:t>
                    </m:r>
                    <m:r>
                      <a:rPr lang="ru-RU" sz="22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𝒂𝒄</m:t>
                    </m:r>
                  </m:oMath>
                </a14:m>
                <a:endParaRPr lang="ru-RU" sz="2200" b="1" dirty="0">
                  <a:solidFill>
                    <a:srgbClr val="FF0000"/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en-US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D 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2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ru-RU" sz="22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(−</m:t>
                        </m:r>
                        <m:r>
                          <a:rPr lang="ru-RU" sz="22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𝟗</m:t>
                        </m:r>
                        <m:r>
                          <a:rPr lang="ru-RU" sz="22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)</m:t>
                        </m:r>
                      </m:e>
                      <m:sup>
                        <m:r>
                          <a:rPr lang="en-US" sz="2200" b="1" i="1">
                            <a:solidFill>
                              <a:schemeClr val="accent6">
                                <a:lumMod val="50000"/>
                              </a:schemeClr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2200" b="1" dirty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– </a:t>
                </a:r>
                <a:r>
                  <a:rPr lang="en-US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4*</a:t>
                </a:r>
                <a:r>
                  <a:rPr lang="ru-RU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1</a:t>
                </a:r>
                <a:r>
                  <a:rPr lang="en-US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*</a:t>
                </a:r>
                <a:r>
                  <a:rPr lang="ru-RU" sz="2200" b="1" dirty="0" smtClean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(-10)</a:t>
                </a:r>
                <a:r>
                  <a:rPr lang="en-US" sz="2200" b="1" dirty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=</a:t>
                </a:r>
                <a:r>
                  <a:rPr lang="ru-RU" sz="2200" b="1" dirty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 81+40 </a:t>
                </a:r>
                <a:r>
                  <a:rPr lang="en-US" sz="2200" b="1" dirty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=</a:t>
                </a:r>
                <a:r>
                  <a:rPr lang="ru-RU" sz="2200" b="1" dirty="0">
                    <a:solidFill>
                      <a:schemeClr val="accent6">
                        <a:lumMod val="50000"/>
                      </a:schemeClr>
                    </a:solidFill>
                    <a:latin typeface="Arial"/>
                    <a:ea typeface="Times New Roman"/>
                    <a:cs typeface="Calibri" pitchFamily="34" charset="0"/>
                  </a:rPr>
                  <a:t> 121</a:t>
                </a:r>
                <a:r>
                  <a:rPr lang="ru-RU" sz="2200" b="1" dirty="0">
                    <a:solidFill>
                      <a:srgbClr val="000000"/>
                    </a:solidFill>
                    <a:latin typeface="Arial"/>
                    <a:ea typeface="Times New Roman"/>
                    <a:cs typeface="Calibri" pitchFamily="34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2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ru-RU" sz="22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х</m:t>
                        </m:r>
                      </m:e>
                      <m:sub>
                        <m:r>
                          <a:rPr lang="en-US" sz="22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𝟏</m:t>
                        </m:r>
                        <m:r>
                          <a:rPr lang="en-US" sz="22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,</m:t>
                        </m:r>
                        <m:r>
                          <a:rPr lang="en-US" sz="22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b>
                    </m:sSub>
                    <m:r>
                      <a:rPr lang="en-US" sz="2200" b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ru-RU" sz="22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2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−</m:t>
                        </m:r>
                        <m:r>
                          <a:rPr lang="en-US" sz="22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𝐛</m:t>
                        </m:r>
                        <m:r>
                          <a:rPr lang="en-US" sz="22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 ±</m:t>
                        </m:r>
                        <m:rad>
                          <m:radPr>
                            <m:degHide m:val="on"/>
                            <m:ctrlPr>
                              <a:rPr lang="ru-RU" sz="2200" b="1" i="1">
                                <a:solidFill>
                                  <a:srgbClr val="FF0000"/>
                                </a:solidFill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radPr>
                          <m:deg/>
                          <m:e>
                            <m:r>
                              <a:rPr lang="en-US" sz="2200" b="1">
                                <a:solidFill>
                                  <a:srgbClr val="FF0000"/>
                                </a:solidFill>
                                <a:latin typeface="Cambria Math"/>
                                <a:ea typeface="Calibri"/>
                                <a:cs typeface="Times New Roman"/>
                              </a:rPr>
                              <m:t>𝐃</m:t>
                            </m:r>
                          </m:e>
                        </m:rad>
                      </m:num>
                      <m:den>
                        <m:r>
                          <a:rPr lang="en-US" sz="2200" b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𝟐𝐚</m:t>
                        </m:r>
                      </m:den>
                    </m:f>
                  </m:oMath>
                </a14:m>
                <a:endParaRPr lang="ru-RU" sz="2200" b="1" dirty="0">
                  <a:solidFill>
                    <a:srgbClr val="FF0000"/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𝟏</m:t>
                          </m:r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,</m:t>
                          </m:r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sub>
                      </m:sSub>
                      <m:r>
                        <a:rPr lang="en-US" sz="22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𝟗</m:t>
                          </m:r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 ±</m:t>
                          </m:r>
                          <m:rad>
                            <m:radPr>
                              <m:degHide m:val="on"/>
                              <m:ctrlPr>
                                <a:rPr lang="ru-RU" sz="2200" b="1" i="1">
                                  <a:solidFill>
                                    <a:schemeClr val="accent6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radPr>
                            <m:deg/>
                            <m:e>
                              <m:r>
                                <a:rPr lang="ru-RU" sz="2200" b="1" i="1">
                                  <a:solidFill>
                                    <a:schemeClr val="accent6">
                                      <a:lumMod val="50000"/>
                                    </a:schemeClr>
                                  </a:solidFill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𝟏𝟐𝟏</m:t>
                              </m:r>
                            </m:e>
                          </m:rad>
                        </m:num>
                        <m:den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en-US" sz="22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𝟗</m:t>
                          </m:r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±</m:t>
                          </m:r>
                          <m: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𝟏𝟏</m:t>
                          </m:r>
                        </m:num>
                        <m:den>
                          <m:r>
                            <a:rPr lang="ru-RU" sz="22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ru-RU" sz="2200" b="1" dirty="0">
                  <a:solidFill>
                    <a:schemeClr val="accent6">
                      <a:lumMod val="50000"/>
                    </a:schemeClr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𝟏</m:t>
                          </m:r>
                        </m:sub>
                      </m:sSub>
                      <m:r>
                        <a:rPr lang="en-US" sz="22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𝟗</m:t>
                          </m:r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𝟏𝟏</m:t>
                          </m:r>
                        </m:num>
                        <m:den>
                          <m:r>
                            <a:rPr lang="ru-RU" sz="22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en-US" sz="22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−</m:t>
                          </m:r>
                          <m: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num>
                        <m:den>
                          <m:r>
                            <a:rPr lang="ru-RU" sz="22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en-US" sz="22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=−</m:t>
                      </m:r>
                      <m:r>
                        <a:rPr lang="ru-RU" sz="2200" b="1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𝟏</m:t>
                      </m:r>
                    </m:oMath>
                  </m:oMathPara>
                </a14:m>
                <a:endParaRPr lang="ru-RU" sz="2200" b="1" dirty="0">
                  <a:solidFill>
                    <a:schemeClr val="accent6">
                      <a:lumMod val="50000"/>
                    </a:schemeClr>
                  </a:solidFill>
                  <a:latin typeface="Arial"/>
                  <a:ea typeface="Calibri"/>
                  <a:cs typeface="Calibri" pitchFamily="34" charset="0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sub>
                      </m:sSub>
                      <m:r>
                        <a:rPr lang="en-US" sz="22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𝟗</m:t>
                          </m:r>
                          <m: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+</m:t>
                          </m:r>
                          <m: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𝟏𝟏</m:t>
                          </m:r>
                        </m:num>
                        <m:den>
                          <m:r>
                            <a:rPr lang="ru-RU" sz="22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en-US" sz="22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  <m:r>
                            <a:rPr lang="ru-RU" sz="2200" b="1" i="1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𝟎</m:t>
                          </m:r>
                        </m:num>
                        <m:den>
                          <m:r>
                            <a:rPr lang="ru-RU" sz="2200" b="1" i="1" smtClean="0">
                              <a:solidFill>
                                <a:schemeClr val="accent6">
                                  <a:lumMod val="50000"/>
                                </a:scheme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𝟐</m:t>
                          </m:r>
                        </m:den>
                      </m:f>
                      <m:r>
                        <a:rPr lang="en-US" sz="2200" b="1" i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r>
                        <a:rPr lang="ru-RU" sz="2200" b="1" i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𝟏𝟎</m:t>
                      </m:r>
                    </m:oMath>
                  </m:oMathPara>
                </a14:m>
                <a:endParaRPr lang="ru-RU" sz="2200" b="1" dirty="0">
                  <a:solidFill>
                    <a:schemeClr val="accent6">
                      <a:lumMod val="50000"/>
                    </a:schemeClr>
                  </a:solidFill>
                  <a:latin typeface="Arial"/>
                  <a:ea typeface="Calibri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6" name="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0520" y="1772816"/>
                <a:ext cx="4572000" cy="4179990"/>
              </a:xfrm>
              <a:prstGeom prst="rect">
                <a:avLst/>
              </a:prstGeom>
              <a:blipFill rotWithShape="1">
                <a:blip r:embed="rId5"/>
                <a:stretch>
                  <a:fillRect l="-1733" t="-437" r="-93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7180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899592" y="260648"/>
            <a:ext cx="7632848" cy="3312368"/>
          </a:xfrm>
          <a:prstGeom prst="roundRect">
            <a:avLst/>
          </a:prstGeom>
          <a:solidFill>
            <a:srgbClr val="4F81BD">
              <a:alpha val="24000"/>
            </a:srgbClr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83568" y="4365104"/>
                <a:ext cx="8448723" cy="86504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2400" b="1" dirty="0" smtClean="0">
                    <a:solidFill>
                      <a:srgbClr val="FF0000"/>
                    </a:solidFill>
                    <a:latin typeface="+mj-lt"/>
                  </a:rPr>
                  <a:t>№ 2. </a:t>
                </a:r>
                <a:r>
                  <a:rPr lang="ru-RU" sz="2400" dirty="0" smtClean="0">
                    <a:latin typeface="+mj-lt"/>
                  </a:rPr>
                  <a:t>Решить уравнение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400" i="1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ru-RU" sz="2400" b="0" i="1">
                            <a:solidFill>
                              <a:srgbClr val="000000"/>
                            </a:solidFill>
                            <a:latin typeface="Cambria Math"/>
                          </a:rPr>
                          <m:t> 2Х</m:t>
                        </m:r>
                      </m:e>
                      <m:sup>
                        <m:r>
                          <a:rPr lang="ru-RU" sz="2400" b="0" i="1">
                            <a:solidFill>
                              <a:srgbClr val="00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ru-RU" sz="2400" b="0" i="1">
                        <a:solidFill>
                          <a:srgbClr val="000000"/>
                        </a:solidFill>
                        <a:latin typeface="Cambria Math"/>
                      </a:rPr>
                      <m:t>−9х−5=0</m:t>
                    </m:r>
                    <m:r>
                      <a:rPr lang="ru-RU" sz="2400" b="0" i="1" smtClean="0">
                        <a:solidFill>
                          <a:srgbClr val="000000"/>
                        </a:solidFill>
                        <a:latin typeface="Cambria Math"/>
                      </a:rPr>
                      <m:t>, </m:t>
                    </m:r>
                    <m:r>
                      <a:rPr lang="ru-RU" sz="2400" b="0" i="0" smtClean="0">
                        <a:solidFill>
                          <a:srgbClr val="000000"/>
                        </a:solidFill>
                        <a:latin typeface="Cambria Math"/>
                      </a:rPr>
                      <m:t>используя</m:t>
                    </m:r>
                    <m:r>
                      <a:rPr lang="ru-RU" sz="2400" b="0" i="0">
                        <a:solidFill>
                          <a:srgbClr val="0000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ru-RU" sz="2400" dirty="0" smtClean="0">
                    <a:latin typeface="+mj-lt"/>
                  </a:rPr>
                  <a:t>новый</a:t>
                </a:r>
              </a:p>
              <a:p>
                <a:r>
                  <a:rPr lang="ru-RU" sz="2400" dirty="0" smtClean="0">
                    <a:latin typeface="+mj-lt"/>
                  </a:rPr>
                  <a:t> «метод «переброски» старшего коэффициента».</a:t>
                </a:r>
                <a:endParaRPr lang="ru-RU" sz="2400" dirty="0">
                  <a:latin typeface="+mj-lt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4365104"/>
                <a:ext cx="8448723" cy="865045"/>
              </a:xfrm>
              <a:prstGeom prst="rect">
                <a:avLst/>
              </a:prstGeom>
              <a:blipFill rotWithShape="1">
                <a:blip r:embed="rId2"/>
                <a:stretch>
                  <a:fillRect l="-1082" t="-1408" r="-289" b="-154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6"/>
            <a:ext cx="9491521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585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755576" y="28368"/>
                <a:ext cx="8208912" cy="83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ru-RU" sz="2000" b="1" dirty="0" smtClean="0">
                    <a:solidFill>
                      <a:srgbClr val="FF0000"/>
                    </a:solidFill>
                  </a:rPr>
                  <a:t>№ 3. </a:t>
                </a:r>
                <a:r>
                  <a:rPr lang="ru-RU" sz="2400" dirty="0">
                    <a:solidFill>
                      <a:srgbClr val="000000"/>
                    </a:solidFill>
                  </a:rPr>
                  <a:t>Решить уравнение </a:t>
                </a:r>
                <a:r>
                  <a:rPr lang="ru-RU" sz="2400" dirty="0" smtClean="0">
                    <a:solidFill>
                      <a:srgbClr val="000000"/>
                    </a:solidFill>
                  </a:rPr>
                  <a:t>новым </a:t>
                </a:r>
                <a:r>
                  <a:rPr lang="ru-RU" sz="2400" dirty="0">
                    <a:solidFill>
                      <a:srgbClr val="000000"/>
                    </a:solidFill>
                  </a:rPr>
                  <a:t>«</a:t>
                </a:r>
                <a:r>
                  <a:rPr lang="ru-RU" sz="2400" dirty="0" smtClean="0">
                    <a:solidFill>
                      <a:srgbClr val="000000"/>
                    </a:solidFill>
                  </a:rPr>
                  <a:t>методом</a:t>
                </a:r>
                <a:r>
                  <a:rPr lang="en-US" sz="2400" dirty="0" smtClean="0">
                    <a:solidFill>
                      <a:srgbClr val="000000"/>
                    </a:solidFill>
                  </a:rPr>
                  <a:t> </a:t>
                </a:r>
                <a:r>
                  <a:rPr lang="ru-RU" sz="2400" dirty="0" smtClean="0">
                    <a:solidFill>
                      <a:srgbClr val="000000"/>
                    </a:solidFill>
                  </a:rPr>
                  <a:t>«переброски</a:t>
                </a:r>
                <a:r>
                  <a:rPr lang="ru-RU" sz="2400" dirty="0">
                    <a:solidFill>
                      <a:srgbClr val="000000"/>
                    </a:solidFill>
                  </a:rPr>
                  <a:t>» старшего коэффициента</a:t>
                </a:r>
                <a:r>
                  <a:rPr lang="ru-RU" sz="2400" dirty="0" smtClean="0">
                    <a:solidFill>
                      <a:srgbClr val="000000"/>
                    </a:solidFill>
                  </a:rPr>
                  <a:t>»: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400" b="1" i="1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  <m:t>           </m:t>
                        </m:r>
                        <m:r>
                          <a:rPr lang="ru-RU" sz="2400" b="1" i="1">
                            <a:solidFill>
                              <a:srgbClr val="000000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ru-RU" sz="2400" b="1" i="1">
                            <a:solidFill>
                              <a:srgbClr val="00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sz="2400" b="1" i="1">
                            <a:solidFill>
                              <a:srgbClr val="00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ru-RU" sz="2400" b="1" i="1">
                        <a:solidFill>
                          <a:srgbClr val="000000"/>
                        </a:solidFill>
                        <a:latin typeface="Cambria Math"/>
                      </a:rPr>
                      <m:t>−</m:t>
                    </m:r>
                    <m:r>
                      <a:rPr lang="en-US" sz="2400" b="1" i="1" smtClean="0">
                        <a:solidFill>
                          <a:srgbClr val="000000"/>
                        </a:solidFill>
                        <a:latin typeface="Cambria Math"/>
                      </a:rPr>
                      <m:t> </m:t>
                    </m:r>
                    <m:r>
                      <a:rPr lang="ru-RU" sz="2400" b="1" i="1" smtClean="0">
                        <a:solidFill>
                          <a:srgbClr val="000000"/>
                        </a:solidFill>
                        <a:latin typeface="Cambria Math"/>
                      </a:rPr>
                      <m:t>𝟖</m:t>
                    </m:r>
                    <m:r>
                      <a:rPr lang="ru-RU" sz="2400" b="1" i="1">
                        <a:solidFill>
                          <a:srgbClr val="000000"/>
                        </a:solidFill>
                        <a:latin typeface="Cambria Math"/>
                      </a:rPr>
                      <m:t>х</m:t>
                    </m:r>
                  </m:oMath>
                </a14:m>
                <a:r>
                  <a:rPr lang="ru-RU" sz="2400" b="1" dirty="0" smtClean="0">
                    <a:solidFill>
                      <a:srgbClr val="000000"/>
                    </a:solidFill>
                  </a:rPr>
                  <a:t> + 5 = 0.</a:t>
                </a:r>
                <a:endParaRPr lang="ru-RU" sz="2400" b="1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28368"/>
                <a:ext cx="8208912" cy="839332"/>
              </a:xfrm>
              <a:prstGeom prst="rect">
                <a:avLst/>
              </a:prstGeom>
              <a:blipFill rotWithShape="1">
                <a:blip r:embed="rId2"/>
                <a:stretch>
                  <a:fillRect l="-1188" t="-5109" b="-1678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879928" y="1084831"/>
                <a:ext cx="5544616" cy="49786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2400" b="1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  <m:t> </m:t>
                        </m:r>
                        <m:r>
                          <a:rPr lang="ru-RU" sz="2400" b="1" i="1">
                            <a:solidFill>
                              <a:srgbClr val="000000"/>
                            </a:solidFill>
                            <a:latin typeface="Cambria Math"/>
                          </a:rPr>
                          <m:t>𝟑</m:t>
                        </m:r>
                        <m:r>
                          <a:rPr lang="ru-RU" sz="2400" b="1" i="1">
                            <a:solidFill>
                              <a:srgbClr val="00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ru-RU" sz="2400" b="1" i="1">
                            <a:solidFill>
                              <a:srgbClr val="00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ru-RU" sz="2400" b="1" i="1">
                        <a:solidFill>
                          <a:srgbClr val="000000"/>
                        </a:solidFill>
                        <a:latin typeface="Cambria Math"/>
                      </a:rPr>
                      <m:t>−</m:t>
                    </m:r>
                    <m:r>
                      <a:rPr lang="en-US" sz="2400" b="1" i="1">
                        <a:solidFill>
                          <a:srgbClr val="000000"/>
                        </a:solidFill>
                        <a:latin typeface="Cambria Math"/>
                      </a:rPr>
                      <m:t> </m:t>
                    </m:r>
                    <m:r>
                      <a:rPr lang="ru-RU" sz="2400" b="1" i="1">
                        <a:solidFill>
                          <a:srgbClr val="000000"/>
                        </a:solidFill>
                        <a:latin typeface="Cambria Math"/>
                      </a:rPr>
                      <m:t>𝟖</m:t>
                    </m:r>
                    <m:r>
                      <a:rPr lang="ru-RU" sz="2400" b="1" i="1">
                        <a:solidFill>
                          <a:srgbClr val="000000"/>
                        </a:solidFill>
                        <a:latin typeface="Cambria Math"/>
                      </a:rPr>
                      <m:t>х</m:t>
                    </m:r>
                  </m:oMath>
                </a14:m>
                <a:r>
                  <a:rPr lang="ru-RU" sz="2400" b="1" dirty="0">
                    <a:solidFill>
                      <a:srgbClr val="000000"/>
                    </a:solidFill>
                  </a:rPr>
                  <a:t> + 5 = </a:t>
                </a:r>
                <a:r>
                  <a:rPr lang="ru-RU" sz="2400" b="1" dirty="0" smtClean="0">
                    <a:solidFill>
                      <a:srgbClr val="000000"/>
                    </a:solidFill>
                  </a:rPr>
                  <a:t>0</a:t>
                </a:r>
                <a:endParaRPr lang="en-US" sz="2400" b="1" dirty="0" smtClean="0">
                  <a:solidFill>
                    <a:srgbClr val="000000"/>
                  </a:solidFill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endParaRPr lang="en-US" sz="2400" b="1" dirty="0" smtClean="0">
                  <a:solidFill>
                    <a:srgbClr val="000000"/>
                  </a:solidFill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400" b="1" dirty="0" smtClean="0">
                    <a:solidFill>
                      <a:srgbClr val="000000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400" b="1" i="1">
                            <a:solidFill>
                              <a:srgbClr val="00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000000"/>
                            </a:solidFill>
                            <a:latin typeface="Cambria Math"/>
                          </a:rPr>
                          <m:t>𝒚</m:t>
                        </m:r>
                      </m:e>
                      <m:sup>
                        <m:r>
                          <a:rPr lang="ru-RU" sz="2400" b="1" i="1">
                            <a:solidFill>
                              <a:srgbClr val="00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ru-RU" sz="2400" b="1" i="1">
                        <a:solidFill>
                          <a:srgbClr val="000000"/>
                        </a:solidFill>
                        <a:latin typeface="Cambria Math"/>
                      </a:rPr>
                      <m:t>−</m:t>
                    </m:r>
                    <m:r>
                      <a:rPr lang="ru-RU" sz="2400" b="1" i="1">
                        <a:solidFill>
                          <a:srgbClr val="000000"/>
                        </a:solidFill>
                        <a:latin typeface="Cambria Math"/>
                      </a:rPr>
                      <m:t>𝟖</m:t>
                    </m:r>
                    <m:r>
                      <a:rPr lang="en-US" sz="2400" b="1" i="1" smtClean="0">
                        <a:solidFill>
                          <a:srgbClr val="000000"/>
                        </a:solidFill>
                        <a:latin typeface="Cambria Math"/>
                      </a:rPr>
                      <m:t>𝒚</m:t>
                    </m:r>
                  </m:oMath>
                </a14:m>
                <a:r>
                  <a:rPr lang="ru-RU" sz="2000" b="1" dirty="0">
                    <a:solidFill>
                      <a:srgbClr val="000000"/>
                    </a:solidFill>
                  </a:rPr>
                  <a:t> + </a:t>
                </a:r>
                <a:r>
                  <a:rPr lang="en-US" sz="2000" b="1" dirty="0" smtClean="0">
                    <a:solidFill>
                      <a:srgbClr val="000000"/>
                    </a:solidFill>
                  </a:rPr>
                  <a:t>15</a:t>
                </a:r>
                <a:r>
                  <a:rPr lang="ru-RU" sz="2000" b="1" dirty="0" smtClean="0">
                    <a:solidFill>
                      <a:srgbClr val="000000"/>
                    </a:solidFill>
                  </a:rPr>
                  <a:t> </a:t>
                </a:r>
                <a:r>
                  <a:rPr lang="ru-RU" sz="2000" b="1" dirty="0">
                    <a:solidFill>
                      <a:srgbClr val="000000"/>
                    </a:solidFill>
                  </a:rPr>
                  <a:t>= 0</a:t>
                </a:r>
                <a:endParaRPr lang="en-US" sz="2600" b="1" dirty="0" smtClean="0">
                  <a:solidFill>
                    <a:srgbClr val="2D2D8A">
                      <a:lumMod val="50000"/>
                    </a:srgbClr>
                  </a:solidFill>
                  <a:latin typeface="Calibri"/>
                  <a:ea typeface="Calibri"/>
                  <a:cs typeface="Times New Roman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600" b="1" dirty="0" smtClean="0">
                    <a:solidFill>
                      <a:srgbClr val="2D2D8A">
                        <a:lumMod val="50000"/>
                      </a:srgbClr>
                    </a:solidFill>
                    <a:latin typeface="Calibri"/>
                    <a:ea typeface="Calibri"/>
                    <a:cs typeface="Times New Roman"/>
                  </a:rPr>
                  <a:t>р </a:t>
                </a:r>
                <a:r>
                  <a:rPr lang="ru-RU" sz="2600" b="1" dirty="0">
                    <a:solidFill>
                      <a:srgbClr val="2D2D8A">
                        <a:lumMod val="50000"/>
                      </a:srgbClr>
                    </a:solidFill>
                    <a:latin typeface="Calibri"/>
                    <a:ea typeface="Calibri"/>
                    <a:cs typeface="Times New Roman"/>
                  </a:rPr>
                  <a:t>= - 8, </a:t>
                </a:r>
                <a:r>
                  <a:rPr lang="en-US" sz="2600" b="1" dirty="0">
                    <a:solidFill>
                      <a:srgbClr val="2D2D8A">
                        <a:lumMod val="50000"/>
                      </a:srgbClr>
                    </a:solidFill>
                    <a:latin typeface="Calibri"/>
                    <a:ea typeface="Calibri"/>
                    <a:cs typeface="Times New Roman"/>
                  </a:rPr>
                  <a:t>q</a:t>
                </a:r>
                <a:r>
                  <a:rPr lang="ru-RU" sz="2600" b="1" dirty="0">
                    <a:solidFill>
                      <a:srgbClr val="2D2D8A">
                        <a:lumMod val="50000"/>
                      </a:srgbClr>
                    </a:solidFill>
                    <a:latin typeface="Calibri"/>
                    <a:ea typeface="Calibri"/>
                    <a:cs typeface="Times New Roman"/>
                  </a:rPr>
                  <a:t> = </a:t>
                </a:r>
                <a:r>
                  <a:rPr lang="en-US" sz="2600" b="1" dirty="0" smtClean="0">
                    <a:solidFill>
                      <a:srgbClr val="2D2D8A">
                        <a:lumMod val="50000"/>
                      </a:srgbClr>
                    </a:solidFill>
                    <a:latin typeface="Calibri"/>
                    <a:ea typeface="Calibri"/>
                    <a:cs typeface="Times New Roman"/>
                  </a:rPr>
                  <a:t>15</a:t>
                </a:r>
                <a:r>
                  <a:rPr lang="ru-RU" sz="2600" b="1" dirty="0" smtClean="0">
                    <a:solidFill>
                      <a:srgbClr val="2D2D8A">
                        <a:lumMod val="50000"/>
                      </a:srgbClr>
                    </a:solidFill>
                    <a:latin typeface="Calibri"/>
                    <a:ea typeface="Calibri"/>
                    <a:cs typeface="Times New Roman"/>
                  </a:rPr>
                  <a:t>,</a:t>
                </a:r>
                <a:endParaRPr lang="ru-RU" sz="2600" b="1" dirty="0">
                  <a:solidFill>
                    <a:srgbClr val="2D2D8A">
                      <a:lumMod val="50000"/>
                    </a:srgbClr>
                  </a:solidFill>
                  <a:latin typeface="Calibri"/>
                  <a:ea typeface="Calibri"/>
                  <a:cs typeface="Times New Roman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r>
                  <a:rPr lang="ru-RU" sz="2600" b="1" dirty="0">
                    <a:solidFill>
                      <a:srgbClr val="2D2D8A">
                        <a:lumMod val="50000"/>
                      </a:srgbClr>
                    </a:solidFill>
                    <a:latin typeface="Calibri"/>
                    <a:ea typeface="Calibri"/>
                    <a:cs typeface="Times New Roman"/>
                  </a:rPr>
                  <a:t>по теореме, обр. т. Виета</a:t>
                </a: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600" b="1" i="1" smtClean="0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𝒚</m:t>
                        </m:r>
                      </m:e>
                      <m:sub>
                        <m: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𝟏</m:t>
                        </m:r>
                      </m:sub>
                    </m:sSub>
                    <m:r>
                      <a:rPr lang="ru-RU" sz="26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+ </m:t>
                    </m:r>
                    <m:sSub>
                      <m:sSubPr>
                        <m:ctrlPr>
                          <a:rPr lang="ru-RU" sz="2600" b="1" i="1" smtClean="0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600" b="1" i="1" smtClean="0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𝒚</m:t>
                        </m:r>
                      </m:e>
                      <m:sub>
                        <m: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b>
                    </m:sSub>
                    <m:r>
                      <a:rPr lang="ru-RU" sz="26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=−р</m:t>
                    </m:r>
                  </m:oMath>
                </a14:m>
                <a:r>
                  <a:rPr lang="ru-RU" sz="2600" b="1" dirty="0">
                    <a:solidFill>
                      <a:srgbClr val="FF0000"/>
                    </a:solidFill>
                    <a:latin typeface="Calibri"/>
                    <a:ea typeface="Times New Roman"/>
                    <a:cs typeface="Times New Roman"/>
                  </a:rPr>
                  <a:t>,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600" b="1" i="1" smtClean="0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𝒚</m:t>
                        </m:r>
                      </m:e>
                      <m:sub>
                        <m: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𝟏</m:t>
                        </m:r>
                      </m:sub>
                    </m:sSub>
                    <m:r>
                      <a:rPr lang="ru-RU" sz="26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∗ </m:t>
                    </m:r>
                    <m:sSub>
                      <m:sSubPr>
                        <m:ctrlP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600" b="1" i="1" smtClean="0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𝒚</m:t>
                        </m:r>
                      </m:e>
                      <m:sub>
                        <m:r>
                          <a:rPr lang="ru-RU" sz="2600" b="1" i="1">
                            <a:solidFill>
                              <a:srgbClr val="FF0000"/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b>
                    </m:sSub>
                    <m:r>
                      <a:rPr lang="ru-RU" sz="26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sz="26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𝒒</m:t>
                    </m:r>
                    <m:r>
                      <a:rPr lang="ru-RU" sz="2600" b="1" i="1">
                        <a:solidFill>
                          <a:srgbClr val="FF0000"/>
                        </a:solidFill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</m:oMath>
                </a14:m>
                <a:endParaRPr lang="ru-RU" sz="2600" b="1" dirty="0">
                  <a:solidFill>
                    <a:srgbClr val="FF0000"/>
                  </a:solidFill>
                  <a:latin typeface="Calibri"/>
                  <a:ea typeface="Calibri"/>
                  <a:cs typeface="Times New Roman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600" b="1" i="1">
                            <a:solidFill>
                              <a:srgbClr val="2D2D8A">
                                <a:lumMod val="50000"/>
                              </a:srgb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600" b="1" i="1" smtClean="0">
                            <a:solidFill>
                              <a:srgbClr val="2D2D8A">
                                <a:lumMod val="50000"/>
                              </a:srgb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𝒚</m:t>
                        </m:r>
                      </m:e>
                      <m:sub>
                        <m:r>
                          <a:rPr lang="ru-RU" sz="2600" b="1" i="1">
                            <a:solidFill>
                              <a:srgbClr val="2D2D8A">
                                <a:lumMod val="50000"/>
                              </a:srgb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𝟏</m:t>
                        </m:r>
                      </m:sub>
                    </m:sSub>
                    <m:r>
                      <a:rPr lang="ru-RU" sz="2600" b="1" i="1">
                        <a:solidFill>
                          <a:srgbClr val="2D2D8A">
                            <a:lumMod val="50000"/>
                          </a:srgbClr>
                        </a:solidFill>
                        <a:latin typeface="Cambria Math"/>
                        <a:ea typeface="Calibri"/>
                        <a:cs typeface="Times New Roman"/>
                      </a:rPr>
                      <m:t>+ </m:t>
                    </m:r>
                    <m:sSub>
                      <m:sSubPr>
                        <m:ctrlPr>
                          <a:rPr lang="ru-RU" sz="2600" b="1" i="1">
                            <a:solidFill>
                              <a:srgbClr val="2D2D8A">
                                <a:lumMod val="50000"/>
                              </a:srgb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600" b="1" i="1" smtClean="0">
                            <a:solidFill>
                              <a:srgbClr val="2D2D8A">
                                <a:lumMod val="50000"/>
                              </a:srgb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𝒚</m:t>
                        </m:r>
                      </m:e>
                      <m:sub>
                        <m:r>
                          <a:rPr lang="ru-RU" sz="2600" b="1" i="1">
                            <a:solidFill>
                              <a:srgbClr val="2D2D8A">
                                <a:lumMod val="50000"/>
                              </a:srgb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b>
                    </m:sSub>
                    <m:r>
                      <a:rPr lang="ru-RU" sz="2600" b="1" i="1">
                        <a:solidFill>
                          <a:srgbClr val="2D2D8A">
                            <a:lumMod val="50000"/>
                          </a:srgbClr>
                        </a:solidFill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ru-RU" sz="2600" b="1" i="1">
                        <a:solidFill>
                          <a:srgbClr val="2D2D8A">
                            <a:lumMod val="50000"/>
                          </a:srgbClr>
                        </a:solidFill>
                        <a:latin typeface="Cambria Math"/>
                        <a:ea typeface="Calibri"/>
                        <a:cs typeface="Times New Roman"/>
                      </a:rPr>
                      <m:t>𝟖</m:t>
                    </m:r>
                  </m:oMath>
                </a14:m>
                <a:r>
                  <a:rPr lang="ru-RU" sz="2600" b="1" dirty="0">
                    <a:solidFill>
                      <a:srgbClr val="2D2D8A">
                        <a:lumMod val="50000"/>
                      </a:srgbClr>
                    </a:solidFill>
                    <a:latin typeface="Calibri"/>
                    <a:ea typeface="Times New Roman"/>
                    <a:cs typeface="Times New Roman"/>
                  </a:rPr>
                  <a:t>,</a:t>
                </a:r>
                <a14:m>
                  <m:oMath xmlns:m="http://schemas.openxmlformats.org/officeDocument/2006/math">
                    <m:r>
                      <a:rPr lang="ru-RU" sz="2600" b="1">
                        <a:solidFill>
                          <a:srgbClr val="2D2D8A">
                            <a:lumMod val="50000"/>
                          </a:srgbClr>
                        </a:solidFill>
                        <a:latin typeface="Cambria Math"/>
                        <a:ea typeface="Calibri"/>
                        <a:cs typeface="Times New Roman"/>
                      </a:rPr>
                      <m:t>     </m:t>
                    </m:r>
                    <m:r>
                      <a:rPr lang="ru-RU" sz="2600" b="1" i="1">
                        <a:solidFill>
                          <a:srgbClr val="2D2D8A">
                            <a:lumMod val="50000"/>
                          </a:srgbClr>
                        </a:solidFill>
                        <a:latin typeface="Cambria Math"/>
                        <a:ea typeface="Calibri"/>
                        <a:cs typeface="Times New Roman"/>
                      </a:rPr>
                      <m:t>  </m:t>
                    </m:r>
                    <m:r>
                      <a:rPr lang="en-US" sz="2600" b="1" i="1" smtClean="0">
                        <a:solidFill>
                          <a:srgbClr val="2D2D8A">
                            <a:lumMod val="50000"/>
                          </a:srgbClr>
                        </a:solidFill>
                        <a:latin typeface="Cambria Math"/>
                        <a:ea typeface="Calibri"/>
                        <a:cs typeface="Times New Roman"/>
                      </a:rPr>
                      <m:t>   </m:t>
                    </m:r>
                    <m:sSub>
                      <m:sSubPr>
                        <m:ctrlPr>
                          <a:rPr lang="ru-RU" sz="2600" b="1" i="1">
                            <a:solidFill>
                              <a:srgbClr val="2D2D8A">
                                <a:lumMod val="50000"/>
                              </a:srgb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600" b="1" i="1" smtClean="0">
                            <a:solidFill>
                              <a:srgbClr val="2D2D8A">
                                <a:lumMod val="50000"/>
                              </a:srgb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𝒚</m:t>
                        </m:r>
                      </m:e>
                      <m:sub>
                        <m:r>
                          <a:rPr lang="ru-RU" sz="2600" b="1" i="1">
                            <a:solidFill>
                              <a:srgbClr val="2D2D8A">
                                <a:lumMod val="50000"/>
                              </a:srgb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𝟏</m:t>
                        </m:r>
                      </m:sub>
                    </m:sSub>
                    <m:r>
                      <a:rPr lang="ru-RU" sz="2600" b="1" i="1">
                        <a:solidFill>
                          <a:srgbClr val="2D2D8A">
                            <a:lumMod val="50000"/>
                          </a:srgbClr>
                        </a:solidFill>
                        <a:latin typeface="Cambria Math"/>
                        <a:ea typeface="Calibri"/>
                        <a:cs typeface="Times New Roman"/>
                      </a:rPr>
                      <m:t>∗ </m:t>
                    </m:r>
                    <m:sSub>
                      <m:sSubPr>
                        <m:ctrlPr>
                          <a:rPr lang="ru-RU" sz="2600" b="1" i="1">
                            <a:solidFill>
                              <a:srgbClr val="2D2D8A">
                                <a:lumMod val="50000"/>
                              </a:srgb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600" b="1" i="1" smtClean="0">
                            <a:solidFill>
                              <a:srgbClr val="2D2D8A">
                                <a:lumMod val="50000"/>
                              </a:srgb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𝒚</m:t>
                        </m:r>
                      </m:e>
                      <m:sub>
                        <m:r>
                          <a:rPr lang="ru-RU" sz="2600" b="1" i="1">
                            <a:solidFill>
                              <a:srgbClr val="2D2D8A">
                                <a:lumMod val="50000"/>
                              </a:srgbClr>
                            </a:solidFill>
                            <a:latin typeface="Cambria Math"/>
                            <a:ea typeface="Calibri"/>
                            <a:cs typeface="Times New Roman"/>
                          </a:rPr>
                          <m:t>𝟐</m:t>
                        </m:r>
                      </m:sub>
                    </m:sSub>
                    <m:r>
                      <a:rPr lang="ru-RU" sz="2600" b="1" i="1">
                        <a:solidFill>
                          <a:srgbClr val="2D2D8A">
                            <a:lumMod val="50000"/>
                          </a:srgbClr>
                        </a:solidFill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  <m:r>
                      <a:rPr lang="en-US" sz="2600" b="1" i="1" smtClean="0">
                        <a:solidFill>
                          <a:srgbClr val="2D2D8A">
                            <a:lumMod val="50000"/>
                          </a:srgbClr>
                        </a:solidFill>
                        <a:latin typeface="Cambria Math"/>
                        <a:ea typeface="Calibri"/>
                        <a:cs typeface="Times New Roman"/>
                      </a:rPr>
                      <m:t>𝟏𝟓</m:t>
                    </m:r>
                    <m:r>
                      <a:rPr lang="ru-RU" sz="2600" b="1" i="1">
                        <a:solidFill>
                          <a:srgbClr val="2D2D8A">
                            <a:lumMod val="50000"/>
                          </a:srgbClr>
                        </a:solidFill>
                        <a:latin typeface="Cambria Math"/>
                        <a:ea typeface="Calibri"/>
                        <a:cs typeface="Times New Roman"/>
                      </a:rPr>
                      <m:t>,</m:t>
                    </m:r>
                  </m:oMath>
                </a14:m>
                <a:endParaRPr lang="en-US" sz="2600" b="1" dirty="0" smtClean="0">
                  <a:solidFill>
                    <a:srgbClr val="2D2D8A">
                      <a:lumMod val="50000"/>
                    </a:srgbClr>
                  </a:solidFill>
                  <a:latin typeface="Calibri"/>
                  <a:ea typeface="Calibri"/>
                  <a:cs typeface="Times New Roman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600" b="1" i="1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600" b="1" i="1" smtClean="0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𝒚</m:t>
                          </m:r>
                        </m:e>
                        <m:sub>
                          <m:r>
                            <a:rPr lang="ru-RU" sz="2600" b="1" i="1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𝟏</m:t>
                          </m:r>
                        </m:sub>
                      </m:sSub>
                      <m:r>
                        <a:rPr lang="ru-RU" sz="2600" b="1" i="1">
                          <a:solidFill>
                            <a:srgbClr val="2D2D8A">
                              <a:lumMod val="50000"/>
                            </a:srgbClr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sz="2600" b="1" i="1" smtClean="0">
                          <a:solidFill>
                            <a:srgbClr val="2D2D8A">
                              <a:lumMod val="50000"/>
                            </a:srgbClr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𝟑</m:t>
                      </m:r>
                      <m:r>
                        <a:rPr lang="ru-RU" sz="2600" b="1" i="1">
                          <a:solidFill>
                            <a:srgbClr val="2D2D8A">
                              <a:lumMod val="50000"/>
                            </a:srgbClr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, </m:t>
                      </m:r>
                      <m:sSub>
                        <m:sSubPr>
                          <m:ctrlPr>
                            <a:rPr lang="ru-RU" sz="2600" b="1" i="1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600" b="1" i="1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     </m:t>
                          </m:r>
                          <m:r>
                            <a:rPr lang="en-US" sz="2600" b="1" i="1" smtClean="0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              </m:t>
                          </m:r>
                          <m:r>
                            <a:rPr lang="en-US" sz="2600" b="1" i="1" smtClean="0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𝒚</m:t>
                          </m:r>
                        </m:e>
                        <m:sub>
                          <m:r>
                            <a:rPr lang="ru-RU" sz="2600" b="1" i="1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𝟐</m:t>
                          </m:r>
                        </m:sub>
                      </m:sSub>
                      <m:r>
                        <a:rPr lang="ru-RU" sz="2600" b="1" i="1">
                          <a:solidFill>
                            <a:srgbClr val="2D2D8A">
                              <a:lumMod val="50000"/>
                            </a:srgbClr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r>
                        <a:rPr lang="en-US" sz="2600" b="1" i="1" smtClean="0">
                          <a:solidFill>
                            <a:srgbClr val="2D2D8A">
                              <a:lumMod val="50000"/>
                            </a:srgbClr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𝟓</m:t>
                      </m:r>
                      <m:r>
                        <a:rPr lang="ru-RU" sz="2600" b="1" i="1" smtClean="0">
                          <a:solidFill>
                            <a:srgbClr val="2D2D8A">
                              <a:lumMod val="50000"/>
                            </a:srgbClr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,</m:t>
                      </m:r>
                    </m:oMath>
                  </m:oMathPara>
                </a14:m>
                <a:endParaRPr lang="ru-RU" sz="2600" b="1" dirty="0">
                  <a:solidFill>
                    <a:srgbClr val="2D2D8A">
                      <a:lumMod val="50000"/>
                    </a:srgbClr>
                  </a:solidFill>
                  <a:latin typeface="Calibri"/>
                  <a:ea typeface="Calibri"/>
                  <a:cs typeface="Times New Roman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600" b="1" i="1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600" b="1" i="1" smtClean="0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Cambria Math"/>
                              <a:cs typeface="Times New Roman"/>
                            </a:rPr>
                            <m:t>⇒ </m:t>
                          </m:r>
                          <m:r>
                            <a:rPr lang="ru-RU" sz="2600" b="1" i="1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х</m:t>
                          </m:r>
                        </m:e>
                        <m:sub>
                          <m:r>
                            <a:rPr lang="ru-RU" sz="2600" b="1" i="1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𝟏</m:t>
                          </m:r>
                        </m:sub>
                      </m:sSub>
                      <m:r>
                        <a:rPr lang="ru-RU" sz="2600" b="1" i="1">
                          <a:solidFill>
                            <a:srgbClr val="2D2D8A">
                              <a:lumMod val="50000"/>
                            </a:srgbClr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 smtClean="0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200" b="1" i="1" smtClean="0">
                                  <a:solidFill>
                                    <a:srgbClr val="2D2D8A">
                                      <a:lumMod val="50000"/>
                                    </a:srgbClr>
                                  </a:solidFill>
                                  <a:latin typeface="Cambria Math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200" b="1" i="1" smtClean="0">
                                  <a:solidFill>
                                    <a:srgbClr val="2D2D8A">
                                      <a:lumMod val="50000"/>
                                    </a:srgbClr>
                                  </a:solidFill>
                                  <a:latin typeface="Cambria Math"/>
                                  <a:cs typeface="Times New Roman"/>
                                </a:rPr>
                                <m:t>𝒚</m:t>
                              </m:r>
                            </m:e>
                            <m:sub>
                              <m:r>
                                <a:rPr lang="en-US" sz="2200" b="1" i="1" smtClean="0">
                                  <a:solidFill>
                                    <a:srgbClr val="2D2D8A">
                                      <a:lumMod val="50000"/>
                                    </a:srgbClr>
                                  </a:solidFill>
                                  <a:latin typeface="Cambria Math"/>
                                  <a:cs typeface="Times New Roman"/>
                                </a:rPr>
                                <m:t>𝟏</m:t>
                              </m:r>
                            </m:sub>
                          </m:sSub>
                        </m:num>
                        <m:den>
                          <m:r>
                            <a:rPr lang="en-US" sz="2200" b="1" i="1" smtClean="0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𝒂</m:t>
                          </m:r>
                        </m:den>
                      </m:f>
                      <m:r>
                        <a:rPr lang="en-US" sz="2200" b="1" i="1" smtClean="0">
                          <a:solidFill>
                            <a:srgbClr val="2D2D8A">
                              <a:lumMod val="50000"/>
                            </a:srgb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200" b="1" i="1" smtClean="0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200" b="1" i="1" smtClean="0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cs typeface="Times New Roman"/>
                            </a:rPr>
                            <m:t>𝟑</m:t>
                          </m:r>
                        </m:num>
                        <m:den>
                          <m:r>
                            <a:rPr lang="en-US" sz="2200" b="1" i="1" smtClean="0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cs typeface="Times New Roman"/>
                            </a:rPr>
                            <m:t>𝟑</m:t>
                          </m:r>
                        </m:den>
                      </m:f>
                      <m:r>
                        <a:rPr lang="en-US" sz="2200" b="1" i="1" smtClean="0">
                          <a:solidFill>
                            <a:srgbClr val="2D2D8A">
                              <a:lumMod val="50000"/>
                            </a:srgbClr>
                          </a:solidFill>
                          <a:latin typeface="Cambria Math"/>
                          <a:cs typeface="Times New Roman"/>
                        </a:rPr>
                        <m:t>=</m:t>
                      </m:r>
                      <m:r>
                        <a:rPr lang="ru-RU" sz="2600" b="0" i="1" smtClean="0">
                          <a:solidFill>
                            <a:srgbClr val="2D2D8A">
                              <a:lumMod val="50000"/>
                            </a:srgbClr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1</m:t>
                      </m:r>
                      <m:r>
                        <a:rPr lang="ru-RU" sz="2600" b="0" i="1">
                          <a:solidFill>
                            <a:srgbClr val="2D2D8A">
                              <a:lumMod val="50000"/>
                            </a:srgbClr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, </m:t>
                      </m:r>
                      <m:sSub>
                        <m:sSubPr>
                          <m:ctrlPr>
                            <a:rPr lang="ru-RU" sz="2600" b="1" i="1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ru-RU" sz="2600" b="1" i="1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     х</m:t>
                          </m:r>
                        </m:e>
                        <m:sub>
                          <m:r>
                            <a:rPr lang="ru-RU" sz="2600" b="1" i="1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Times New Roman"/>
                              <a:cs typeface="Times New Roman"/>
                            </a:rPr>
                            <m:t>𝟐</m:t>
                          </m:r>
                        </m:sub>
                      </m:sSub>
                      <m:r>
                        <a:rPr lang="ru-RU" sz="2600" b="1" i="1">
                          <a:solidFill>
                            <a:srgbClr val="2D2D8A">
                              <a:lumMod val="50000"/>
                            </a:srgbClr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ru-RU" sz="2200" b="1" i="1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200" b="1" i="1">
                                  <a:solidFill>
                                    <a:srgbClr val="2D2D8A">
                                      <a:lumMod val="50000"/>
                                    </a:srgbClr>
                                  </a:solidFill>
                                  <a:latin typeface="Cambria Math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200" b="1" i="1">
                                  <a:solidFill>
                                    <a:srgbClr val="2D2D8A">
                                      <a:lumMod val="50000"/>
                                    </a:srgbClr>
                                  </a:solidFill>
                                  <a:latin typeface="Cambria Math"/>
                                  <a:cs typeface="Times New Roman"/>
                                </a:rPr>
                                <m:t>𝒚</m:t>
                              </m:r>
                            </m:e>
                            <m:sub>
                              <m:r>
                                <a:rPr lang="en-US" sz="2200" b="1" i="1" smtClean="0">
                                  <a:solidFill>
                                    <a:srgbClr val="2D2D8A">
                                      <a:lumMod val="50000"/>
                                    </a:srgbClr>
                                  </a:solidFill>
                                  <a:latin typeface="Cambria Math"/>
                                  <a:cs typeface="Times New Roman"/>
                                </a:rPr>
                                <m:t>𝟐</m:t>
                              </m:r>
                            </m:sub>
                          </m:sSub>
                        </m:num>
                        <m:den>
                          <m:r>
                            <a:rPr lang="en-US" sz="2200" b="1" i="1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ea typeface="Calibri"/>
                              <a:cs typeface="Times New Roman"/>
                            </a:rPr>
                            <m:t>𝒂</m:t>
                          </m:r>
                        </m:den>
                      </m:f>
                      <m:r>
                        <a:rPr lang="en-US" sz="2200" b="1" i="1">
                          <a:solidFill>
                            <a:srgbClr val="2D2D8A">
                              <a:lumMod val="50000"/>
                            </a:srgbClr>
                          </a:solidFill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f>
                        <m:fPr>
                          <m:ctrlPr>
                            <a:rPr lang="en-US" sz="2200" b="1" i="1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200" b="1" i="1" smtClean="0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cs typeface="Times New Roman"/>
                            </a:rPr>
                            <m:t>𝟓</m:t>
                          </m:r>
                        </m:num>
                        <m:den>
                          <m:r>
                            <a:rPr lang="en-US" sz="2200" b="1" i="1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cs typeface="Times New Roman"/>
                            </a:rPr>
                            <m:t>𝟑</m:t>
                          </m:r>
                        </m:den>
                      </m:f>
                      <m:r>
                        <a:rPr lang="en-US" sz="2200" b="1" i="1">
                          <a:solidFill>
                            <a:srgbClr val="2D2D8A">
                              <a:lumMod val="50000"/>
                            </a:srgbClr>
                          </a:solidFill>
                          <a:latin typeface="Cambria Math"/>
                          <a:cs typeface="Times New Roman"/>
                        </a:rPr>
                        <m:t>=</m:t>
                      </m:r>
                      <m:r>
                        <a:rPr lang="ru-RU" sz="2600" b="0" i="0">
                          <a:solidFill>
                            <a:srgbClr val="2D2D8A">
                              <a:lumMod val="50000"/>
                            </a:srgbClr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1</m:t>
                      </m:r>
                      <m:f>
                        <m:fPr>
                          <m:ctrlPr>
                            <a:rPr lang="en-US" sz="2200" b="1" i="1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cs typeface="Times New Roman"/>
                            </a:rPr>
                          </m:ctrlPr>
                        </m:fPr>
                        <m:num>
                          <m:r>
                            <a:rPr lang="en-US" sz="2200" b="1" i="1" smtClean="0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cs typeface="Times New Roman"/>
                            </a:rPr>
                            <m:t>𝟐</m:t>
                          </m:r>
                        </m:num>
                        <m:den>
                          <m:r>
                            <a:rPr lang="en-US" sz="2200" b="1" i="1">
                              <a:solidFill>
                                <a:srgbClr val="2D2D8A">
                                  <a:lumMod val="50000"/>
                                </a:srgbClr>
                              </a:solidFill>
                              <a:latin typeface="Cambria Math"/>
                              <a:cs typeface="Times New Roman"/>
                            </a:rPr>
                            <m:t>𝟑</m:t>
                          </m:r>
                        </m:den>
                      </m:f>
                      <m:r>
                        <a:rPr lang="ru-RU" sz="2600" b="1" i="1">
                          <a:solidFill>
                            <a:srgbClr val="2D2D8A">
                              <a:lumMod val="50000"/>
                            </a:srgbClr>
                          </a:solidFill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</m:oMath>
                  </m:oMathPara>
                </a14:m>
                <a:endParaRPr lang="ru-RU" sz="2600" b="1" dirty="0">
                  <a:solidFill>
                    <a:srgbClr val="000000"/>
                  </a:solidFill>
                  <a:latin typeface="Calibri"/>
                  <a:ea typeface="Calibri"/>
                  <a:cs typeface="Times New Roman"/>
                </a:endParaRPr>
              </a:p>
              <a:p>
                <a:pPr lvl="0">
                  <a:lnSpc>
                    <a:spcPct val="115000"/>
                  </a:lnSpc>
                  <a:spcAft>
                    <a:spcPts val="0"/>
                  </a:spcAft>
                </a:pPr>
                <a:endParaRPr lang="ru-RU" sz="2600" b="1" dirty="0">
                  <a:solidFill>
                    <a:srgbClr val="000000"/>
                  </a:solidFill>
                  <a:latin typeface="Calibri"/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9928" y="1084831"/>
                <a:ext cx="5544616" cy="4978671"/>
              </a:xfrm>
              <a:prstGeom prst="rect">
                <a:avLst/>
              </a:prstGeom>
              <a:blipFill rotWithShape="1">
                <a:blip r:embed="rId3"/>
                <a:stretch>
                  <a:fillRect l="-1868" t="-3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Выгнутая вниз стрелка 5"/>
          <p:cNvSpPr/>
          <p:nvPr/>
        </p:nvSpPr>
        <p:spPr>
          <a:xfrm>
            <a:off x="2123728" y="1556792"/>
            <a:ext cx="1584176" cy="360040"/>
          </a:xfrm>
          <a:prstGeom prst="curved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374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395536" y="1628800"/>
                <a:ext cx="8528681" cy="45858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ru-RU" sz="3200" u="sng" dirty="0" smtClean="0">
                    <a:latin typeface="Cambria" pitchFamily="18" charset="0"/>
                  </a:rPr>
                  <a:t>для «тружеников»:</a:t>
                </a:r>
                <a:r>
                  <a:rPr lang="ru-RU" sz="3200" dirty="0" smtClean="0">
                    <a:latin typeface="Cambria" pitchFamily="18" charset="0"/>
                  </a:rPr>
                  <a:t> </a:t>
                </a:r>
              </a:p>
              <a:p>
                <a:r>
                  <a:rPr lang="ru-RU" sz="2800" dirty="0" smtClean="0">
                    <a:solidFill>
                      <a:srgbClr val="FF0000"/>
                    </a:solidFill>
                    <a:latin typeface="Cambria" pitchFamily="18" charset="0"/>
                  </a:rPr>
                  <a:t>п.25-29 (пр.), № 530-531(1) </a:t>
                </a:r>
              </a:p>
              <a:p>
                <a:r>
                  <a:rPr lang="ru-RU" sz="2800" dirty="0" smtClean="0">
                    <a:latin typeface="Cambria" pitchFamily="18" charset="0"/>
                  </a:rPr>
                  <a:t>(решить несколькими способами); </a:t>
                </a:r>
              </a:p>
              <a:p>
                <a:endParaRPr lang="ru-RU" sz="3200" dirty="0" smtClean="0">
                  <a:latin typeface="Cambria" pitchFamily="18" charset="0"/>
                </a:endParaRPr>
              </a:p>
              <a:p>
                <a:pPr lvl="0"/>
                <a:r>
                  <a:rPr lang="ru-RU" sz="3200" dirty="0" smtClean="0">
                    <a:latin typeface="Cambria" pitchFamily="18" charset="0"/>
                  </a:rPr>
                  <a:t>2) </a:t>
                </a:r>
                <a:r>
                  <a:rPr lang="ru-RU" sz="3200" u="sng" dirty="0" smtClean="0">
                    <a:latin typeface="Cambria" pitchFamily="18" charset="0"/>
                  </a:rPr>
                  <a:t>для «исследователей»:</a:t>
                </a:r>
                <a:r>
                  <a:rPr lang="ru-RU" sz="3200" dirty="0" smtClean="0">
                    <a:latin typeface="Cambria" pitchFamily="18" charset="0"/>
                  </a:rPr>
                  <a:t> </a:t>
                </a:r>
              </a:p>
              <a:p>
                <a:pPr lvl="0"/>
                <a:r>
                  <a:rPr lang="ru-RU" sz="2800" dirty="0" smtClean="0">
                    <a:solidFill>
                      <a:srgbClr val="FF0000"/>
                    </a:solidFill>
                    <a:latin typeface="Cambria" pitchFamily="18" charset="0"/>
                  </a:rPr>
                  <a:t>п.25-29 </a:t>
                </a:r>
                <a:r>
                  <a:rPr lang="ru-RU" sz="2800" dirty="0">
                    <a:solidFill>
                      <a:srgbClr val="FF0000"/>
                    </a:solidFill>
                    <a:latin typeface="Cambria" pitchFamily="18" charset="0"/>
                  </a:rPr>
                  <a:t>(пр</a:t>
                </a:r>
                <a:r>
                  <a:rPr lang="ru-RU" sz="2800" dirty="0" smtClean="0">
                    <a:solidFill>
                      <a:srgbClr val="FF0000"/>
                    </a:solidFill>
                    <a:latin typeface="Cambria" pitchFamily="18" charset="0"/>
                  </a:rPr>
                  <a:t>.), № 547(2) </a:t>
                </a:r>
                <a:r>
                  <a:rPr lang="ru-RU" sz="2800" dirty="0" smtClean="0">
                    <a:solidFill>
                      <a:srgbClr val="000000"/>
                    </a:solidFill>
                    <a:latin typeface="Cambria" pitchFamily="18" charset="0"/>
                  </a:rPr>
                  <a:t>(решить по общей формуле </a:t>
                </a:r>
              </a:p>
              <a:p>
                <a:pPr lvl="0"/>
                <a:r>
                  <a:rPr lang="ru-RU" sz="2800" dirty="0">
                    <a:solidFill>
                      <a:srgbClr val="000000"/>
                    </a:solidFill>
                    <a:latin typeface="Cambria" pitchFamily="18" charset="0"/>
                  </a:rPr>
                  <a:t>и</a:t>
                </a:r>
                <a:r>
                  <a:rPr lang="ru-RU" sz="2800" dirty="0" smtClean="0">
                    <a:solidFill>
                      <a:srgbClr val="000000"/>
                    </a:solidFill>
                    <a:latin typeface="Cambria" pitchFamily="18" charset="0"/>
                  </a:rPr>
                  <a:t> новым методом «переброски» старшего </a:t>
                </a:r>
                <a:r>
                  <a:rPr lang="ru-RU" sz="2800" dirty="0" err="1" smtClean="0">
                    <a:solidFill>
                      <a:srgbClr val="000000"/>
                    </a:solidFill>
                    <a:latin typeface="Cambria" pitchFamily="18" charset="0"/>
                  </a:rPr>
                  <a:t>коэф</a:t>
                </a:r>
                <a:r>
                  <a:rPr lang="ru-RU" sz="2800" dirty="0" smtClean="0">
                    <a:solidFill>
                      <a:srgbClr val="000000"/>
                    </a:solidFill>
                    <a:latin typeface="Cambria" pitchFamily="18" charset="0"/>
                  </a:rPr>
                  <a:t>-та)</a:t>
                </a:r>
                <a:endParaRPr lang="ru-RU" sz="2800" u="sng" dirty="0" smtClean="0">
                  <a:latin typeface="Cambria" pitchFamily="18" charset="0"/>
                </a:endParaRPr>
              </a:p>
              <a:p>
                <a:r>
                  <a:rPr lang="ru-RU" sz="2800" dirty="0" smtClean="0">
                    <a:solidFill>
                      <a:srgbClr val="FF0000"/>
                    </a:solidFill>
                    <a:latin typeface="Cambria" pitchFamily="18" charset="0"/>
                  </a:rPr>
                  <a:t>№ 4. </a:t>
                </a:r>
                <a:r>
                  <a:rPr lang="ru-RU" sz="2800" dirty="0" smtClean="0">
                    <a:latin typeface="Cambria" pitchFamily="18" charset="0"/>
                  </a:rPr>
                  <a:t>Найти все значения </a:t>
                </a:r>
                <a:r>
                  <a:rPr lang="en-US" sz="2800" dirty="0" smtClean="0">
                    <a:latin typeface="Cambria" pitchFamily="18" charset="0"/>
                  </a:rPr>
                  <a:t>a</a:t>
                </a:r>
                <a:r>
                  <a:rPr lang="ru-RU" sz="2800" dirty="0" smtClean="0">
                    <a:latin typeface="Cambria" pitchFamily="18" charset="0"/>
                  </a:rPr>
                  <a:t>, при которых </a:t>
                </a:r>
              </a:p>
              <a:p>
                <a:r>
                  <a:rPr lang="ru-RU" sz="2800" dirty="0">
                    <a:latin typeface="Cambria" pitchFamily="18" charset="0"/>
                  </a:rPr>
                  <a:t>у</a:t>
                </a:r>
                <a:r>
                  <a:rPr lang="ru-RU" sz="2800" dirty="0" smtClean="0">
                    <a:latin typeface="Cambria" pitchFamily="18" charset="0"/>
                  </a:rPr>
                  <a:t>равнение  (</a:t>
                </a:r>
                <a:r>
                  <a:rPr lang="en-US" sz="2800" dirty="0" smtClean="0">
                    <a:latin typeface="Cambria" pitchFamily="18" charset="0"/>
                  </a:rPr>
                  <a:t>a + 5)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sz="2800" b="0" i="1" smtClean="0">
                            <a:latin typeface="Cambria Math"/>
                          </a:rPr>
                          <m:t>𝑥</m:t>
                        </m:r>
                      </m:e>
                      <m:sup>
                        <m:r>
                          <a:rPr lang="en-US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 smtClean="0">
                    <a:latin typeface="Cambria" pitchFamily="18" charset="0"/>
                  </a:rPr>
                  <a:t> + (2a +10)x + 4 = 0</a:t>
                </a:r>
                <a:endParaRPr lang="ru-RU" sz="2800" dirty="0" smtClean="0">
                  <a:latin typeface="Cambria" pitchFamily="18" charset="0"/>
                </a:endParaRPr>
              </a:p>
              <a:p>
                <a:r>
                  <a:rPr lang="ru-RU" sz="2800" dirty="0">
                    <a:latin typeface="Cambria" pitchFamily="18" charset="0"/>
                  </a:rPr>
                  <a:t>и</a:t>
                </a:r>
                <a:r>
                  <a:rPr lang="ru-RU" sz="2800" dirty="0" smtClean="0">
                    <a:latin typeface="Cambria" pitchFamily="18" charset="0"/>
                  </a:rPr>
                  <a:t>меет только один корень».</a:t>
                </a:r>
                <a:endParaRPr lang="ru-RU" sz="2800" dirty="0">
                  <a:latin typeface="Cambria" pitchFamily="18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628800"/>
                <a:ext cx="8528681" cy="4585871"/>
              </a:xfrm>
              <a:prstGeom prst="rect">
                <a:avLst/>
              </a:prstGeom>
              <a:blipFill rotWithShape="1">
                <a:blip r:embed="rId2"/>
                <a:stretch>
                  <a:fillRect l="-1858" t="-1729" r="-500" b="-27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827584" y="808109"/>
            <a:ext cx="45576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3600" b="1" dirty="0">
                <a:solidFill>
                  <a:srgbClr val="C00000"/>
                </a:solidFill>
                <a:latin typeface="Cambria" pitchFamily="18" charset="0"/>
              </a:rPr>
              <a:t>Домашнее задание: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739006"/>
            <a:ext cx="2657475" cy="1779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993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61859"/>
            <a:ext cx="7772400" cy="1470025"/>
          </a:xfrm>
        </p:spPr>
        <p:txBody>
          <a:bodyPr/>
          <a:lstStyle/>
          <a:p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Личностные цели:</a:t>
            </a:r>
            <a:endParaRPr lang="ru-RU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412776"/>
            <a:ext cx="8064896" cy="1752600"/>
          </a:xfrm>
        </p:spPr>
        <p:txBody>
          <a:bodyPr/>
          <a:lstStyle/>
          <a:p>
            <a:pPr marL="514350" indent="-514350" algn="l">
              <a:buFont typeface="+mj-lt"/>
              <a:buAutoNum type="arabicPeriod"/>
            </a:pPr>
            <a:r>
              <a:rPr lang="ru-RU" dirty="0"/>
              <a:t>у</a:t>
            </a:r>
            <a:r>
              <a:rPr lang="ru-RU" dirty="0" smtClean="0"/>
              <a:t>мение слушать другого и понимать его речь;</a:t>
            </a:r>
          </a:p>
          <a:p>
            <a:pPr marL="514350" indent="-514350" algn="l">
              <a:buFont typeface="+mj-lt"/>
              <a:buAutoNum type="arabicPeriod"/>
            </a:pPr>
            <a:r>
              <a:rPr lang="ru-RU" dirty="0"/>
              <a:t>у</a:t>
            </a:r>
            <a:r>
              <a:rPr lang="ru-RU" dirty="0" smtClean="0"/>
              <a:t>мение хорошо говорить и легко выражать свои мысли;</a:t>
            </a:r>
          </a:p>
          <a:p>
            <a:pPr marL="514350" indent="-514350" algn="l">
              <a:buFont typeface="+mj-lt"/>
              <a:buAutoNum type="arabicPeriod"/>
            </a:pPr>
            <a:r>
              <a:rPr lang="ru-RU" dirty="0"/>
              <a:t>у</a:t>
            </a:r>
            <a:r>
              <a:rPr lang="ru-RU" dirty="0" smtClean="0"/>
              <a:t>мение учиться самостоятельно;</a:t>
            </a:r>
          </a:p>
          <a:p>
            <a:pPr marL="514350" indent="-514350" algn="l">
              <a:buFont typeface="+mj-lt"/>
              <a:buAutoNum type="arabicPeriod"/>
            </a:pPr>
            <a:r>
              <a:rPr lang="ru-RU" dirty="0"/>
              <a:t>с</a:t>
            </a:r>
            <a:r>
              <a:rPr lang="ru-RU" dirty="0" smtClean="0"/>
              <a:t>пособность применять свои знания и умения к решению новых проблем;</a:t>
            </a:r>
          </a:p>
          <a:p>
            <a:pPr marL="514350" indent="-514350" algn="l">
              <a:buFont typeface="+mj-lt"/>
              <a:buAutoNum type="arabicPeriod"/>
            </a:pPr>
            <a:r>
              <a:rPr lang="ru-RU" dirty="0"/>
              <a:t>с</a:t>
            </a:r>
            <a:r>
              <a:rPr lang="ru-RU" dirty="0" smtClean="0"/>
              <a:t>пособность аргументировать свою точку зрения.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986217" cy="1443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4973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52736"/>
            <a:ext cx="8229600" cy="1143000"/>
          </a:xfrm>
        </p:spPr>
        <p:txBody>
          <a:bodyPr/>
          <a:lstStyle/>
          <a:p>
            <a:pPr algn="r"/>
            <a:r>
              <a:rPr lang="ru-RU" sz="3200" dirty="0" smtClean="0">
                <a:latin typeface="Cambria" pitchFamily="18" charset="0"/>
              </a:rPr>
              <a:t>«То, что вы были вынуждены открыть сами, оставляет в вашем уме дорожку, которой вы можете снова воспользоваться, когда в этом возникает необходимость».</a:t>
            </a:r>
            <a:br>
              <a:rPr lang="ru-RU" sz="3200" dirty="0" smtClean="0">
                <a:latin typeface="Cambria" pitchFamily="18" charset="0"/>
              </a:rPr>
            </a:br>
            <a:r>
              <a:rPr lang="ru-RU" sz="2800" i="1" dirty="0" smtClean="0">
                <a:latin typeface="Cambria" pitchFamily="18" charset="0"/>
              </a:rPr>
              <a:t>Г.К. Лихтенберг</a:t>
            </a:r>
            <a:endParaRPr lang="ru-RU" sz="2800" i="1" dirty="0">
              <a:latin typeface="Cambria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500034" y="3361556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5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Спасибо за внимание</a:t>
            </a:r>
            <a:endParaRPr lang="ru-RU" sz="54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 descr="https://avatars.mds.yandex.net/get-pdb/231404/72e5edfa-be21-4c64-a5ef-953b63a7ce7b/s3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179" y="4697760"/>
            <a:ext cx="1512168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9525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844</TotalTime>
  <Words>2151</Words>
  <Application>Microsoft Office PowerPoint</Application>
  <PresentationFormat>Экран (4:3)</PresentationFormat>
  <Paragraphs>212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Оформление по умолчанию</vt:lpstr>
      <vt:lpstr>АЛГЕБРА - 8</vt:lpstr>
      <vt:lpstr>Личностные цели:</vt:lpstr>
      <vt:lpstr>«Уравнение – это золотой ключ,  открывающий все математические сезамы». Станистав Коваль</vt:lpstr>
      <vt:lpstr>〖28х〗^2+ х + 2020 = 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Личностные цели:</vt:lpstr>
      <vt:lpstr>«То, что вы были вынуждены открыть сами, оставляет в вашем уме дорожку, которой вы можете снова воспользоваться, когда в этом возникает необходимость». Г.К. Лихтенберг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Asus</cp:lastModifiedBy>
  <cp:revision>79</cp:revision>
  <dcterms:created xsi:type="dcterms:W3CDTF">2010-04-23T03:00:43Z</dcterms:created>
  <dcterms:modified xsi:type="dcterms:W3CDTF">2020-01-27T18:58:06Z</dcterms:modified>
</cp:coreProperties>
</file>